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1668" r:id="rId2"/>
    <p:sldId id="1669" r:id="rId3"/>
    <p:sldId id="1670" r:id="rId4"/>
    <p:sldId id="1673" r:id="rId5"/>
    <p:sldId id="1663" r:id="rId6"/>
    <p:sldId id="1667" r:id="rId7"/>
    <p:sldId id="1674" r:id="rId8"/>
    <p:sldId id="1651" r:id="rId9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DD7"/>
    <a:srgbClr val="FF99CC"/>
    <a:srgbClr val="33CC33"/>
    <a:srgbClr val="FFFF00"/>
    <a:srgbClr val="FFFF66"/>
    <a:srgbClr val="70AD47"/>
    <a:srgbClr val="002060"/>
    <a:srgbClr val="00589A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4434" autoAdjust="0"/>
  </p:normalViewPr>
  <p:slideViewPr>
    <p:cSldViewPr showGuides="1">
      <p:cViewPr varScale="1">
        <p:scale>
          <a:sx n="66" d="100"/>
          <a:sy n="66" d="100"/>
        </p:scale>
        <p:origin x="1352" y="44"/>
      </p:cViewPr>
      <p:guideLst>
        <p:guide orient="horz" pos="2115"/>
        <p:guide pos="2880"/>
        <p:guide orient="horz" pos="2205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notesViewPr>
    <p:cSldViewPr showGuides="1">
      <p:cViewPr varScale="1">
        <p:scale>
          <a:sx n="51" d="100"/>
          <a:sy n="51" d="100"/>
        </p:scale>
        <p:origin x="2814" y="78"/>
      </p:cViewPr>
      <p:guideLst>
        <p:guide orient="horz" pos="312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/>
          <a:lstStyle>
            <a:lvl1pPr algn="l">
              <a:defRPr sz="1200"/>
            </a:lvl1pPr>
          </a:lstStyle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9" y="2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/>
          <a:lstStyle>
            <a:lvl1pPr algn="r">
              <a:defRPr sz="1200"/>
            </a:lvl1pPr>
          </a:lstStyle>
          <a:p>
            <a:fld id="{1D08669A-FE38-429D-9260-60EC0D8862D1}" type="datetimeFigureOut">
              <a:rPr lang="en-ZA" smtClean="0"/>
              <a:t>2020/11/24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33110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 anchor="b"/>
          <a:lstStyle>
            <a:lvl1pPr algn="l">
              <a:defRPr sz="1200"/>
            </a:lvl1pPr>
          </a:lstStyle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9" y="9433110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 anchor="b"/>
          <a:lstStyle>
            <a:lvl1pPr algn="r">
              <a:defRPr sz="1200"/>
            </a:lvl1pPr>
          </a:lstStyle>
          <a:p>
            <a:fld id="{441D58AC-5DE3-48A3-B14A-4C732ABE72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1419655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51137" y="2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/>
          <a:lstStyle>
            <a:lvl1pPr algn="ctr">
              <a:defRPr sz="1200"/>
            </a:lvl1pPr>
          </a:lstStyle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93" tIns="46796" rIns="93593" bIns="46796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7415"/>
            <a:ext cx="5435600" cy="4469130"/>
          </a:xfrm>
          <a:prstGeom prst="rect">
            <a:avLst/>
          </a:prstGeom>
        </p:spPr>
        <p:txBody>
          <a:bodyPr vert="horz" lIns="93593" tIns="46796" rIns="93593" bIns="46796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51137" y="9433110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 anchor="b"/>
          <a:lstStyle>
            <a:lvl1pPr algn="ctr">
              <a:defRPr sz="1200"/>
            </a:lvl1pPr>
          </a:lstStyle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9" y="9433110"/>
            <a:ext cx="2944283" cy="496570"/>
          </a:xfrm>
          <a:prstGeom prst="rect">
            <a:avLst/>
          </a:prstGeom>
        </p:spPr>
        <p:txBody>
          <a:bodyPr vert="horz" lIns="93593" tIns="46796" rIns="93593" bIns="46796" rtlCol="0" anchor="b"/>
          <a:lstStyle>
            <a:lvl1pPr algn="r">
              <a:defRPr sz="1200"/>
            </a:lvl1pPr>
          </a:lstStyle>
          <a:p>
            <a:fld id="{5FAD57D4-B211-4F22-A728-6FB949B628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641483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57D4-B211-4F22-A728-6FB949B628BD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519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SECRET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D57D4-B211-4F22-A728-6FB949B628BD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2692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latin typeface="Century Gothic" panose="020B0502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4375" y="5537121"/>
            <a:ext cx="455991" cy="79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96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63"/>
            <a:ext cx="4867835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9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5"/>
            <a:ext cx="2280957" cy="5811838"/>
          </a:xfrm>
        </p:spPr>
        <p:txBody>
          <a:bodyPr vert="eaVert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076" y="365125"/>
            <a:ext cx="6066305" cy="5811838"/>
          </a:xfrm>
        </p:spPr>
        <p:txBody>
          <a:bodyPr vert="eaVert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63"/>
            <a:ext cx="658233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13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6356363"/>
            <a:ext cx="4575362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22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45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4375" y="5537121"/>
            <a:ext cx="455991" cy="79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6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070" y="1825625"/>
            <a:ext cx="4151780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195482" cy="435133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6356363"/>
            <a:ext cx="5079626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56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0" y="365126"/>
            <a:ext cx="8461562" cy="1325563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071" y="1681163"/>
            <a:ext cx="4135111" cy="823912"/>
          </a:xfrm>
        </p:spPr>
        <p:txBody>
          <a:bodyPr anchor="b"/>
          <a:lstStyle>
            <a:lvl1pPr marL="0" indent="0">
              <a:buNone/>
              <a:defRPr sz="1800" b="1">
                <a:latin typeface="Century Gothic" panose="020B0502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3071" y="2505075"/>
            <a:ext cx="4135111" cy="368458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6" y="1681163"/>
            <a:ext cx="4195483" cy="823912"/>
          </a:xfrm>
        </p:spPr>
        <p:txBody>
          <a:bodyPr anchor="b"/>
          <a:lstStyle>
            <a:lvl1pPr marL="0" indent="0">
              <a:buNone/>
              <a:defRPr sz="1800" b="1">
                <a:latin typeface="Century Gothic" panose="020B0502020202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6" y="2505075"/>
            <a:ext cx="4195483" cy="3684588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6" y="6356363"/>
            <a:ext cx="4625789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9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6" y="6356363"/>
            <a:ext cx="5220821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63"/>
            <a:ext cx="5109882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90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3" y="457200"/>
            <a:ext cx="3215948" cy="1600200"/>
          </a:xfrm>
        </p:spPr>
        <p:txBody>
          <a:bodyPr anchor="b"/>
          <a:lstStyle>
            <a:lvl1pPr>
              <a:defRPr sz="24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3" y="987426"/>
            <a:ext cx="4937241" cy="4873625"/>
          </a:xfrm>
        </p:spPr>
        <p:txBody>
          <a:bodyPr/>
          <a:lstStyle>
            <a:lvl1pPr>
              <a:defRPr sz="2400">
                <a:latin typeface="Century Gothic" panose="020B0502020202020204" pitchFamily="34" charset="0"/>
              </a:defRPr>
            </a:lvl1pPr>
            <a:lvl2pPr>
              <a:defRPr sz="21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500">
                <a:latin typeface="Century Gothic" panose="020B0502020202020204" pitchFamily="34" charset="0"/>
              </a:defRPr>
            </a:lvl4pPr>
            <a:lvl5pPr>
              <a:defRPr sz="1500">
                <a:latin typeface="Century Gothic" panose="020B0502020202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073" y="2057400"/>
            <a:ext cx="3215948" cy="3811588"/>
          </a:xfrm>
        </p:spPr>
        <p:txBody>
          <a:bodyPr/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63"/>
            <a:ext cx="4615703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89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3" y="457200"/>
            <a:ext cx="3215948" cy="1600200"/>
          </a:xfrm>
        </p:spPr>
        <p:txBody>
          <a:bodyPr anchor="b"/>
          <a:lstStyle>
            <a:lvl1pPr>
              <a:defRPr sz="24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3" y="987426"/>
            <a:ext cx="4937241" cy="4873625"/>
          </a:xfr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073" y="2057400"/>
            <a:ext cx="3215948" cy="3811588"/>
          </a:xfrm>
        </p:spPr>
        <p:txBody>
          <a:bodyPr/>
          <a:lstStyle>
            <a:lvl1pPr marL="0" indent="0">
              <a:buNone/>
              <a:defRPr sz="1200">
                <a:latin typeface="Century Gothic" panose="020B0502020202020204" pitchFamily="34" charset="0"/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2" y="6356363"/>
            <a:ext cx="5331759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27053" y="6298453"/>
            <a:ext cx="260895" cy="45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070" y="365126"/>
            <a:ext cx="84615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070" y="1825625"/>
            <a:ext cx="84615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070" y="6356363"/>
            <a:ext cx="23229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3666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884BC595-B331-4662-B97F-1DEA5B35DC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84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C595-B331-4662-B97F-1DEA5B35DC1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3600400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ZA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DAYS OF REMEMBRANCE TO HONOR THOSE WE HAVE LOST THROUGH COVID-19 </a:t>
            </a:r>
            <a:r>
              <a:rPr lang="en-Z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ZA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GBVF </a:t>
            </a:r>
            <a:r>
              <a:rPr lang="en-ZA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(PANDEMICS)</a:t>
            </a:r>
            <a:r>
              <a:rPr lang="en-Z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ZA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ZA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 COMMUNICATION APPROACH </a:t>
            </a:r>
            <a:r>
              <a:rPr lang="en-ZA" sz="27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ZA" sz="27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NATJOINTS </a:t>
            </a:r>
            <a:endParaRPr lang="en-ZA" sz="2700" b="1" cap="all" dirty="0"/>
          </a:p>
        </p:txBody>
      </p:sp>
    </p:spTree>
    <p:extLst>
      <p:ext uri="{BB962C8B-B14F-4D97-AF65-F5344CB8AC3E}">
        <p14:creationId xmlns:p14="http://schemas.microsoft.com/office/powerpoint/2010/main" val="42500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C595-B331-4662-B97F-1DEA5B35DC1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520" y="116632"/>
            <a:ext cx="849694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BACKROUND</a:t>
            </a:r>
            <a:endParaRPr lang="en-ZA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557971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1520" y="836712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President Cyril </a:t>
            </a:r>
            <a:r>
              <a:rPr lang="en-US" sz="2000" dirty="0" err="1" smtClean="0"/>
              <a:t>Ramaphosa</a:t>
            </a:r>
            <a:r>
              <a:rPr lang="en-US" sz="2000" dirty="0" smtClean="0"/>
              <a:t> announced the 5 days Half-masting campaign at his </a:t>
            </a:r>
            <a:r>
              <a:rPr lang="en-US" sz="2000" dirty="0"/>
              <a:t>periodic </a:t>
            </a:r>
            <a:r>
              <a:rPr lang="en-US" sz="2000" dirty="0" smtClean="0"/>
              <a:t>Covid-19 national address on 11 November 2020.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The NATJOINTS’ Social </a:t>
            </a:r>
            <a:r>
              <a:rPr lang="en-US" sz="2000" dirty="0" err="1" smtClean="0"/>
              <a:t>Workstream</a:t>
            </a:r>
            <a:r>
              <a:rPr lang="en-US" sz="2000" dirty="0" smtClean="0"/>
              <a:t> led by Sport, Arts and Culture and Social Development developed a 5 day remembrance campaign concept thereof.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A small team of communicators from above mentioned departments was convened by GCIS on 12 November to develop this communication approach.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The meeting recommended that the campaign be renamed to Remembrance </a:t>
            </a:r>
            <a:r>
              <a:rPr lang="en-US" sz="2000" dirty="0"/>
              <a:t>of the COVID-19 </a:t>
            </a:r>
            <a:r>
              <a:rPr lang="en-US" sz="2000" dirty="0" smtClean="0"/>
              <a:t>and GBVF. . </a:t>
            </a:r>
          </a:p>
        </p:txBody>
      </p:sp>
    </p:spTree>
    <p:extLst>
      <p:ext uri="{BB962C8B-B14F-4D97-AF65-F5344CB8AC3E}">
        <p14:creationId xmlns:p14="http://schemas.microsoft.com/office/powerpoint/2010/main" val="6529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764704"/>
            <a:ext cx="9108504" cy="561662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ZA" sz="2500" dirty="0" smtClean="0">
                <a:latin typeface="+mn-lt"/>
              </a:rPr>
              <a:t>The Covid-19 </a:t>
            </a:r>
            <a:r>
              <a:rPr lang="en-ZA" sz="2500" dirty="0">
                <a:latin typeface="+mn-lt"/>
              </a:rPr>
              <a:t>pandemic </a:t>
            </a:r>
            <a:r>
              <a:rPr lang="en-ZA" sz="2500" dirty="0" smtClean="0">
                <a:latin typeface="+mn-lt"/>
              </a:rPr>
              <a:t>impact has </a:t>
            </a:r>
            <a:r>
              <a:rPr lang="en-ZA" sz="2500" dirty="0">
                <a:latin typeface="+mn-lt"/>
              </a:rPr>
              <a:t>had a dire impact on people’s </a:t>
            </a:r>
            <a:r>
              <a:rPr lang="en-ZA" sz="2500" dirty="0" smtClean="0">
                <a:latin typeface="+mn-lt"/>
              </a:rPr>
              <a:t>lives- An </a:t>
            </a:r>
            <a:r>
              <a:rPr lang="en-ZA" sz="2500" dirty="0">
                <a:latin typeface="+mn-lt"/>
              </a:rPr>
              <a:t>unpresedented number of people have lost their lives world wide.</a:t>
            </a:r>
          </a:p>
          <a:p>
            <a:pPr>
              <a:lnSpc>
                <a:spcPct val="170000"/>
              </a:lnSpc>
            </a:pPr>
            <a:r>
              <a:rPr lang="en-US" sz="2500" dirty="0">
                <a:latin typeface="+mn-lt"/>
              </a:rPr>
              <a:t>The </a:t>
            </a:r>
            <a:r>
              <a:rPr lang="en-US" sz="2500" dirty="0" smtClean="0">
                <a:latin typeface="+mn-lt"/>
              </a:rPr>
              <a:t>Remembrance campaign was announced by the President of South Africa on 11 November 2020 within a clear </a:t>
            </a:r>
            <a:r>
              <a:rPr lang="en-US" sz="2500" dirty="0">
                <a:latin typeface="+mn-lt"/>
              </a:rPr>
              <a:t>context of the Covid-19 </a:t>
            </a:r>
            <a:r>
              <a:rPr lang="en-US" sz="2500" dirty="0" smtClean="0">
                <a:latin typeface="+mn-lt"/>
              </a:rPr>
              <a:t>pandemic. This will </a:t>
            </a:r>
            <a:r>
              <a:rPr lang="en-US" sz="2500" dirty="0">
                <a:latin typeface="+mn-lt"/>
              </a:rPr>
              <a:t>go a long </a:t>
            </a:r>
            <a:r>
              <a:rPr lang="en-US" sz="2500" dirty="0" smtClean="0">
                <a:latin typeface="+mn-lt"/>
              </a:rPr>
              <a:t>to reminding </a:t>
            </a:r>
            <a:r>
              <a:rPr lang="en-US" sz="2500" dirty="0">
                <a:latin typeface="+mn-lt"/>
              </a:rPr>
              <a:t>people that real lives are being lost through this pandemic.</a:t>
            </a:r>
          </a:p>
          <a:p>
            <a:pPr>
              <a:lnSpc>
                <a:spcPct val="170000"/>
              </a:lnSpc>
            </a:pPr>
            <a:r>
              <a:rPr lang="en-ZA" sz="2500" dirty="0">
                <a:latin typeface="+mn-lt"/>
              </a:rPr>
              <a:t>The focus on Covid-19 pandemic is </a:t>
            </a:r>
            <a:r>
              <a:rPr lang="en-ZA" sz="2500" dirty="0" smtClean="0">
                <a:latin typeface="+mn-lt"/>
              </a:rPr>
              <a:t>not </a:t>
            </a:r>
            <a:r>
              <a:rPr lang="en-ZA" sz="2500" dirty="0">
                <a:latin typeface="+mn-lt"/>
              </a:rPr>
              <a:t>an isolated </a:t>
            </a:r>
            <a:r>
              <a:rPr lang="en-ZA" sz="2500" dirty="0" smtClean="0">
                <a:latin typeface="+mn-lt"/>
              </a:rPr>
              <a:t>life costing pandemic that the country has had to deal with. South </a:t>
            </a:r>
            <a:r>
              <a:rPr lang="en-ZA" sz="2500" dirty="0">
                <a:latin typeface="+mn-lt"/>
              </a:rPr>
              <a:t>Africa has had to </a:t>
            </a:r>
            <a:r>
              <a:rPr lang="en-ZA" sz="2500" dirty="0" smtClean="0">
                <a:latin typeface="+mn-lt"/>
              </a:rPr>
              <a:t>also deal with gender based violence and </a:t>
            </a:r>
            <a:r>
              <a:rPr lang="en-ZA" sz="2500" dirty="0" err="1" smtClean="0">
                <a:latin typeface="+mn-lt"/>
              </a:rPr>
              <a:t>femicide</a:t>
            </a:r>
            <a:r>
              <a:rPr lang="en-ZA" sz="2500" dirty="0" smtClean="0">
                <a:latin typeface="+mn-lt"/>
              </a:rPr>
              <a:t>, which risen during the hard lockdown. </a:t>
            </a:r>
          </a:p>
          <a:p>
            <a:pPr>
              <a:lnSpc>
                <a:spcPct val="170000"/>
              </a:lnSpc>
            </a:pPr>
            <a:r>
              <a:rPr lang="en-US" sz="2500" dirty="0">
                <a:latin typeface="+mn-lt"/>
              </a:rPr>
              <a:t>Remembrance of the COVID-19 departed take place during Safer Holidays and 16 Days of Activism period- of which planning is at advanced </a:t>
            </a:r>
            <a:r>
              <a:rPr lang="en-US" sz="2500" dirty="0" smtClean="0">
                <a:latin typeface="+mn-lt"/>
              </a:rPr>
              <a:t>stages. </a:t>
            </a:r>
            <a:r>
              <a:rPr lang="en-ZA" sz="2500" dirty="0" smtClean="0">
                <a:latin typeface="+mn-lt"/>
              </a:rPr>
              <a:t>The campaign will be launch during the launch of 16 Days of Activism campaign</a:t>
            </a:r>
          </a:p>
          <a:p>
            <a:pPr>
              <a:lnSpc>
                <a:spcPct val="170000"/>
              </a:lnSpc>
            </a:pPr>
            <a:r>
              <a:rPr lang="en-ZA" sz="2500" dirty="0" smtClean="0">
                <a:latin typeface="+mn-lt"/>
              </a:rPr>
              <a:t>The remembrance week will be used to encourage </a:t>
            </a:r>
            <a:r>
              <a:rPr lang="en-ZA" sz="2500" dirty="0">
                <a:latin typeface="+mn-lt"/>
              </a:rPr>
              <a:t>South African citizens to </a:t>
            </a:r>
            <a:r>
              <a:rPr lang="en-ZA" sz="2500" dirty="0" smtClean="0">
                <a:latin typeface="+mn-lt"/>
              </a:rPr>
              <a:t>behave  </a:t>
            </a:r>
            <a:r>
              <a:rPr lang="en-ZA" sz="2500" dirty="0">
                <a:latin typeface="+mn-lt"/>
              </a:rPr>
              <a:t>responsibly and continue with existing safety precautions around </a:t>
            </a:r>
            <a:r>
              <a:rPr lang="en-ZA" sz="2500" dirty="0" smtClean="0">
                <a:latin typeface="+mn-lt"/>
              </a:rPr>
              <a:t>Covid-19 and GBVF.</a:t>
            </a:r>
            <a:endParaRPr lang="en-ZA" sz="2500" dirty="0">
              <a:latin typeface="+mn-lt"/>
            </a:endParaRPr>
          </a:p>
          <a:p>
            <a:pPr>
              <a:lnSpc>
                <a:spcPct val="170000"/>
              </a:lnSpc>
            </a:pPr>
            <a:r>
              <a:rPr lang="en-US" sz="2500" dirty="0" smtClean="0">
                <a:latin typeface="+mn-lt"/>
              </a:rPr>
              <a:t>Message integration will be critical- Covid-19, GBVF, Economic Recovery and </a:t>
            </a:r>
            <a:r>
              <a:rPr lang="en-US" sz="2500" dirty="0" err="1" smtClean="0">
                <a:latin typeface="+mn-lt"/>
              </a:rPr>
              <a:t>Bathopele</a:t>
            </a:r>
            <a:r>
              <a:rPr lang="en-US" sz="2500" dirty="0" smtClean="0">
                <a:latin typeface="+mn-lt"/>
              </a:rPr>
              <a:t>/Public service campaign that it at advanced phase. </a:t>
            </a:r>
          </a:p>
          <a:p>
            <a:pPr>
              <a:lnSpc>
                <a:spcPct val="170000"/>
              </a:lnSpc>
            </a:pPr>
            <a:r>
              <a:rPr lang="en-US" sz="2500" dirty="0" smtClean="0">
                <a:latin typeface="+mn-lt"/>
              </a:rPr>
              <a:t>There </a:t>
            </a:r>
            <a:r>
              <a:rPr lang="en-US" sz="2500" dirty="0">
                <a:latin typeface="+mn-lt"/>
              </a:rPr>
              <a:t>are minimal communication and publicity cost implications since media </a:t>
            </a:r>
            <a:r>
              <a:rPr lang="en-US" sz="2500" dirty="0" smtClean="0">
                <a:latin typeface="+mn-lt"/>
              </a:rPr>
              <a:t>has already been brought into Covid-19 partnership and has been briefed on 16 Days of activism. </a:t>
            </a:r>
            <a:endParaRPr lang="en-US" sz="2500" dirty="0">
              <a:latin typeface="+mn-lt"/>
            </a:endParaRPr>
          </a:p>
          <a:p>
            <a:pPr>
              <a:lnSpc>
                <a:spcPct val="170000"/>
              </a:lnSpc>
            </a:pPr>
            <a:r>
              <a:rPr lang="en-US" sz="2500" dirty="0">
                <a:latin typeface="+mn-lt"/>
              </a:rPr>
              <a:t>Furthermore, government department can </a:t>
            </a:r>
            <a:r>
              <a:rPr lang="en-US" sz="2500" dirty="0" err="1">
                <a:latin typeface="+mn-lt"/>
              </a:rPr>
              <a:t>utilise</a:t>
            </a:r>
            <a:r>
              <a:rPr lang="en-US" sz="2500" dirty="0">
                <a:latin typeface="+mn-lt"/>
              </a:rPr>
              <a:t> their websites and email footer spaces to </a:t>
            </a:r>
            <a:r>
              <a:rPr lang="en-US" sz="2500" dirty="0" smtClean="0">
                <a:latin typeface="+mn-lt"/>
              </a:rPr>
              <a:t>publicize </a:t>
            </a:r>
            <a:r>
              <a:rPr lang="en-US" sz="2500" dirty="0">
                <a:latin typeface="+mn-lt"/>
              </a:rPr>
              <a:t>the Half-masting</a:t>
            </a:r>
            <a:r>
              <a:rPr lang="en-US" sz="2500" dirty="0" smtClean="0">
                <a:latin typeface="+mn-lt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2500" dirty="0" smtClean="0">
                <a:latin typeface="+mn-lt"/>
              </a:rPr>
              <a:t>The is an opportunity to outline </a:t>
            </a:r>
            <a:r>
              <a:rPr lang="en-US" sz="2500" dirty="0">
                <a:latin typeface="+mn-lt"/>
              </a:rPr>
              <a:t>COVID-19 interventions and innovations that will be sustained/retained beyond the peak of the epidemic and into the longer-term </a:t>
            </a:r>
            <a:r>
              <a:rPr lang="en-US" sz="2500" dirty="0" smtClean="0">
                <a:latin typeface="+mn-lt"/>
              </a:rPr>
              <a:t>future.</a:t>
            </a:r>
            <a:endParaRPr lang="en-US" sz="25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>
              <a:latin typeface="+mn-lt"/>
            </a:endParaRPr>
          </a:p>
          <a:p>
            <a:endParaRPr lang="en-US" sz="1900" dirty="0" smtClean="0">
              <a:latin typeface="+mn-lt"/>
            </a:endParaRPr>
          </a:p>
          <a:p>
            <a:endParaRPr lang="en-ZA" sz="1900" dirty="0">
              <a:latin typeface="+mn-lt"/>
            </a:endParaRPr>
          </a:p>
          <a:p>
            <a:endParaRPr lang="en-ZA" sz="1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ZA" sz="1400" b="0" dirty="0" smtClean="0">
              <a:solidFill>
                <a:schemeClr val="tx1"/>
              </a:solidFill>
            </a:endParaRPr>
          </a:p>
          <a:p>
            <a:endParaRPr lang="en-ZA" sz="1100" b="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72400" y="6172200"/>
            <a:ext cx="514400" cy="365125"/>
          </a:xfrm>
          <a:prstGeom prst="rect">
            <a:avLst/>
          </a:prstGeom>
        </p:spPr>
        <p:txBody>
          <a:bodyPr/>
          <a:lstStyle/>
          <a:p>
            <a:r>
              <a:rPr lang="en-ZA" dirty="0"/>
              <a:t>3</a:t>
            </a:r>
            <a:endParaRPr lang="en-ZA" dirty="0" smtClean="0"/>
          </a:p>
        </p:txBody>
      </p:sp>
      <p:sp>
        <p:nvSpPr>
          <p:cNvPr id="5" name="Rectangle 4"/>
          <p:cNvSpPr/>
          <p:nvPr/>
        </p:nvSpPr>
        <p:spPr>
          <a:xfrm>
            <a:off x="35496" y="10235"/>
            <a:ext cx="9144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/>
              <a:t>Campaign </a:t>
            </a:r>
            <a:r>
              <a:rPr lang="en-US" sz="2800" b="1" dirty="0" smtClean="0"/>
              <a:t>Context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6522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40" y="87213"/>
            <a:ext cx="8640960" cy="451510"/>
          </a:xfrm>
          <a:solidFill>
            <a:srgbClr val="E0EDD7"/>
          </a:solidFill>
        </p:spPr>
        <p:txBody>
          <a:bodyPr>
            <a:normAutofit/>
          </a:bodyPr>
          <a:lstStyle/>
          <a:p>
            <a:pPr algn="ctr"/>
            <a:r>
              <a:rPr lang="en-US" sz="2000" b="1" dirty="0" smtClean="0"/>
              <a:t>CAMPAIGN MECHANISM &amp; CALL TO ACTION: 25- 29 November 2020 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64" y="2211760"/>
            <a:ext cx="8856624" cy="1868263"/>
          </a:xfrm>
        </p:spPr>
        <p:txBody>
          <a:bodyPr>
            <a:normAutofit fontScale="92500" lnSpcReduction="20000"/>
          </a:bodyPr>
          <a:lstStyle/>
          <a:p>
            <a:pPr marL="342900" lvl="1" indent="0">
              <a:lnSpc>
                <a:spcPct val="110000"/>
              </a:lnSpc>
              <a:buNone/>
            </a:pPr>
            <a:r>
              <a:rPr lang="en-US" sz="1700" b="1" dirty="0"/>
              <a:t>2. 	General public 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500" b="1" dirty="0" smtClean="0"/>
              <a:t>Wear black/armband </a:t>
            </a:r>
            <a:r>
              <a:rPr lang="en-US" sz="1500" dirty="0"/>
              <a:t>over the </a:t>
            </a:r>
            <a:r>
              <a:rPr lang="en-US" sz="1500" dirty="0" smtClean="0"/>
              <a:t>five days period. </a:t>
            </a:r>
            <a:endParaRPr lang="en-US" sz="1500" dirty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500" dirty="0"/>
              <a:t>R</a:t>
            </a:r>
            <a:r>
              <a:rPr lang="en-US" sz="1500" dirty="0" smtClean="0"/>
              <a:t>eligious </a:t>
            </a:r>
            <a:r>
              <a:rPr lang="en-US" sz="1500" dirty="0"/>
              <a:t>and public </a:t>
            </a:r>
            <a:r>
              <a:rPr lang="en-US" sz="1500" dirty="0" smtClean="0"/>
              <a:t>institutions to </a:t>
            </a:r>
            <a:r>
              <a:rPr lang="en-US" sz="1500" b="1" dirty="0" smtClean="0"/>
              <a:t>host prayer sessions.  </a:t>
            </a:r>
            <a:endParaRPr lang="en-US" sz="1500" b="1" dirty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500" dirty="0" smtClean="0"/>
              <a:t>Families</a:t>
            </a:r>
            <a:r>
              <a:rPr lang="en-US" sz="1500" dirty="0"/>
              <a:t>, </a:t>
            </a:r>
            <a:r>
              <a:rPr lang="en-US" sz="1500" dirty="0" smtClean="0"/>
              <a:t>corporates </a:t>
            </a:r>
            <a:r>
              <a:rPr lang="en-US" sz="1500" dirty="0"/>
              <a:t>and government institutions </a:t>
            </a:r>
            <a:r>
              <a:rPr lang="en-US" sz="1500" b="1" dirty="0"/>
              <a:t>create </a:t>
            </a:r>
            <a:r>
              <a:rPr lang="en-US" sz="1500" b="1" dirty="0" smtClean="0"/>
              <a:t>remembrance corners (</a:t>
            </a:r>
            <a:r>
              <a:rPr lang="en-US" sz="1500" dirty="0" smtClean="0"/>
              <a:t>flowers </a:t>
            </a:r>
            <a:r>
              <a:rPr lang="en-US" sz="1500" dirty="0"/>
              <a:t>or candles </a:t>
            </a:r>
            <a:r>
              <a:rPr lang="en-US" sz="1500" dirty="0" smtClean="0"/>
              <a:t>lit)  to remember and honor departed members and </a:t>
            </a:r>
            <a:r>
              <a:rPr lang="en-US" sz="1500" b="1" dirty="0" smtClean="0"/>
              <a:t>observe </a:t>
            </a:r>
            <a:r>
              <a:rPr lang="en-US" sz="1500" b="1" dirty="0"/>
              <a:t>a minute of silence from </a:t>
            </a:r>
            <a:r>
              <a:rPr lang="en-US" sz="1500" b="1" dirty="0" smtClean="0"/>
              <a:t>12:00 midday  </a:t>
            </a:r>
            <a:endParaRPr lang="en-US" sz="1500" dirty="0" smtClean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500" b="1" dirty="0"/>
              <a:t>Share memories and </a:t>
            </a:r>
            <a:r>
              <a:rPr lang="en-US" sz="1500" b="1" dirty="0" smtClean="0"/>
              <a:t>stories </a:t>
            </a:r>
            <a:r>
              <a:rPr lang="en-US" sz="1500" dirty="0" smtClean="0"/>
              <a:t>of </a:t>
            </a:r>
            <a:r>
              <a:rPr lang="en-US" sz="1500" dirty="0"/>
              <a:t>your departed loved </a:t>
            </a:r>
            <a:r>
              <a:rPr lang="en-US" sz="1500" dirty="0" smtClean="0"/>
              <a:t>ones- Participate in the social media platforms </a:t>
            </a:r>
            <a:r>
              <a:rPr lang="en-US" sz="1500" dirty="0" smtClean="0">
                <a:solidFill>
                  <a:schemeClr val="accent5">
                    <a:lumMod val="75000"/>
                  </a:schemeClr>
                </a:solidFill>
              </a:rPr>
              <a:t>#</a:t>
            </a:r>
            <a:r>
              <a:rPr lang="en-US" sz="1500" dirty="0" err="1" smtClean="0">
                <a:solidFill>
                  <a:schemeClr val="accent5">
                    <a:lumMod val="75000"/>
                  </a:schemeClr>
                </a:solidFill>
              </a:rPr>
              <a:t>WeRememberSA</a:t>
            </a:r>
            <a:endParaRPr lang="en-US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72400" y="6172200"/>
            <a:ext cx="514400" cy="365125"/>
          </a:xfrm>
          <a:prstGeom prst="rect">
            <a:avLst/>
          </a:prstGeom>
        </p:spPr>
        <p:txBody>
          <a:bodyPr/>
          <a:lstStyle/>
          <a:p>
            <a:r>
              <a:rPr lang="en-ZA" dirty="0"/>
              <a:t>4</a:t>
            </a:r>
            <a:endParaRPr lang="en-ZA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512" y="538723"/>
            <a:ext cx="8712968" cy="1852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lnSpc>
                <a:spcPct val="120000"/>
              </a:lnSpc>
              <a:buNone/>
            </a:pPr>
            <a:r>
              <a:rPr lang="en-US" sz="1700" b="1" dirty="0" smtClean="0"/>
              <a:t>1.</a:t>
            </a:r>
            <a:r>
              <a:rPr lang="en-US" sz="1900" b="1" dirty="0" smtClean="0"/>
              <a:t>	</a:t>
            </a:r>
            <a:r>
              <a:rPr lang="en-US" sz="1700" b="1" dirty="0" smtClean="0"/>
              <a:t>Flag Half Mast:  </a:t>
            </a:r>
            <a:r>
              <a:rPr lang="en-US" sz="1700" b="1" dirty="0"/>
              <a:t>25- 29 </a:t>
            </a:r>
            <a:r>
              <a:rPr lang="en-US" sz="1700" b="1" dirty="0" smtClean="0"/>
              <a:t>November </a:t>
            </a:r>
            <a:r>
              <a:rPr lang="en-US" sz="1400" dirty="0" smtClean="0"/>
              <a:t>(See attached </a:t>
            </a:r>
            <a:r>
              <a:rPr lang="en-US" sz="1400" dirty="0" err="1" smtClean="0"/>
              <a:t>programme</a:t>
            </a:r>
            <a:r>
              <a:rPr lang="en-US" sz="1400" dirty="0" smtClean="0"/>
              <a:t>)</a:t>
            </a:r>
            <a:endParaRPr lang="en-US" sz="2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The President of South Africa will launch the Remembrance period through raisin the flag half mast on 25 November at Union building.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All institutions (Public and private) with national flag stations in the country to also do half-masting from 06:00 to18:00 during this five days period.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4118556"/>
            <a:ext cx="8801000" cy="2118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1600" b="1" dirty="0" smtClean="0"/>
              <a:t>3</a:t>
            </a:r>
            <a:r>
              <a:rPr lang="en-US" sz="1400" b="1" dirty="0" smtClean="0"/>
              <a:t>. </a:t>
            </a:r>
            <a:r>
              <a:rPr lang="en-US" sz="1000" b="1" dirty="0" smtClean="0"/>
              <a:t>	</a:t>
            </a:r>
            <a:r>
              <a:rPr lang="en-US" sz="1600" b="1" dirty="0"/>
              <a:t>Public Service </a:t>
            </a:r>
            <a:r>
              <a:rPr lang="en-US" sz="1600" b="1" dirty="0" smtClean="0"/>
              <a:t> </a:t>
            </a:r>
            <a:endParaRPr lang="en-US" b="1" dirty="0"/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400" dirty="0"/>
              <a:t>Internal Communicators Forum– develop and implement plans for public servants to observe the week, working with wellness units. Some of the activities to </a:t>
            </a:r>
            <a:r>
              <a:rPr lang="en-US" sz="1400" dirty="0" smtClean="0"/>
              <a:t>include:</a:t>
            </a:r>
            <a:endParaRPr lang="en-US" sz="1400" dirty="0"/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1200" dirty="0"/>
              <a:t>Candles and official pictures of the departed in the demarcated areas in the buildings 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1200" dirty="0"/>
              <a:t>Staff Prayer sessions or moment of silence </a:t>
            </a:r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1200" dirty="0"/>
              <a:t>Share campaign (</a:t>
            </a:r>
            <a:r>
              <a:rPr lang="en-US" sz="1200" dirty="0" smtClean="0"/>
              <a:t>Covid-19 </a:t>
            </a:r>
            <a:r>
              <a:rPr lang="en-US" sz="1200" dirty="0"/>
              <a:t>and GBVF) </a:t>
            </a:r>
            <a:r>
              <a:rPr lang="en-US" sz="1200" dirty="0" smtClean="0"/>
              <a:t>messages, use Toolkits provided.  </a:t>
            </a:r>
            <a:endParaRPr lang="en-US" sz="1200" dirty="0"/>
          </a:p>
          <a:p>
            <a:pPr lvl="2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sz="1200" dirty="0"/>
              <a:t>Profile </a:t>
            </a:r>
            <a:r>
              <a:rPr lang="en-US" sz="1200" dirty="0" smtClean="0"/>
              <a:t>the fallen Front </a:t>
            </a:r>
            <a:r>
              <a:rPr lang="en-US" sz="1200" dirty="0"/>
              <a:t>line officials and victims of GBVF </a:t>
            </a:r>
            <a:r>
              <a:rPr lang="en-US" sz="1200" dirty="0" smtClean="0"/>
              <a:t>in your sectors- tell </a:t>
            </a:r>
            <a:r>
              <a:rPr lang="en-US" sz="1200" dirty="0"/>
              <a:t>their </a:t>
            </a:r>
            <a:r>
              <a:rPr lang="en-US" sz="1200" dirty="0" smtClean="0"/>
              <a:t>footprints/stories    </a:t>
            </a:r>
            <a:endParaRPr lang="en-US" sz="12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7856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28951" y="6356363"/>
            <a:ext cx="507962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SECRET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776" y="71943"/>
            <a:ext cx="581784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9450" y="28286"/>
            <a:ext cx="84455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4"/>
          <p:cNvSpPr txBox="1"/>
          <p:nvPr/>
        </p:nvSpPr>
        <p:spPr>
          <a:xfrm>
            <a:off x="719539" y="47188"/>
            <a:ext cx="7471932" cy="60836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ZA" sz="2400" b="1" dirty="0" smtClean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cs typeface="Arial"/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ZA" sz="24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/>
              </a:rPr>
              <a:t>COMMUNICATION</a:t>
            </a:r>
            <a:r>
              <a:rPr lang="en-US" sz="2400" b="1" dirty="0" smtClean="0">
                <a:solidFill>
                  <a:schemeClr val="tx1"/>
                </a:solidFill>
              </a:rPr>
              <a:t> PLAN</a:t>
            </a:r>
            <a:endParaRPr lang="en-US" sz="2400" b="1" dirty="0">
              <a:solidFill>
                <a:schemeClr val="tx1"/>
              </a:solidFill>
            </a:endParaRPr>
          </a:p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4563" y="982056"/>
            <a:ext cx="3635896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Objectives </a:t>
            </a:r>
            <a:endParaRPr lang="en-US" sz="2400" b="1" dirty="0"/>
          </a:p>
        </p:txBody>
      </p:sp>
      <p:sp>
        <p:nvSpPr>
          <p:cNvPr id="27" name="Rectangle 26"/>
          <p:cNvSpPr/>
          <p:nvPr/>
        </p:nvSpPr>
        <p:spPr>
          <a:xfrm>
            <a:off x="124563" y="1593075"/>
            <a:ext cx="3816424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smtClean="0"/>
              <a:t>Facilitate a national consciousness </a:t>
            </a:r>
            <a:r>
              <a:rPr lang="en-US" dirty="0"/>
              <a:t>of the prevailing devastating </a:t>
            </a:r>
            <a:r>
              <a:rPr lang="en-US" dirty="0" smtClean="0"/>
              <a:t>effects </a:t>
            </a:r>
            <a:r>
              <a:rPr lang="en-US" dirty="0"/>
              <a:t>of Covid-19 </a:t>
            </a:r>
            <a:r>
              <a:rPr lang="en-US" dirty="0" smtClean="0"/>
              <a:t>and GBV pandemics in </a:t>
            </a:r>
            <a:r>
              <a:rPr lang="en-US" dirty="0"/>
              <a:t>our lives- loss of lives and </a:t>
            </a:r>
            <a:r>
              <a:rPr lang="en-US" dirty="0" smtClean="0"/>
              <a:t>a bleeding </a:t>
            </a:r>
            <a:r>
              <a:rPr lang="en-US" dirty="0"/>
              <a:t>a </a:t>
            </a:r>
            <a:r>
              <a:rPr lang="en-US" dirty="0" smtClean="0"/>
              <a:t>economy.  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1" dirty="0" err="1"/>
              <a:t>Mobilise</a:t>
            </a:r>
            <a:r>
              <a:rPr lang="en-US" b="1" dirty="0"/>
              <a:t> the </a:t>
            </a:r>
            <a:r>
              <a:rPr lang="en-US" b="1" dirty="0" smtClean="0"/>
              <a:t>nation </a:t>
            </a:r>
            <a:r>
              <a:rPr lang="en-US" dirty="0" smtClean="0"/>
              <a:t>to </a:t>
            </a:r>
            <a:r>
              <a:rPr lang="en-US" dirty="0"/>
              <a:t>unite around </a:t>
            </a:r>
            <a:r>
              <a:rPr lang="en-US" dirty="0" smtClean="0"/>
              <a:t>efforts to stop Covid-19 infections, prevent GBVF and around the socio-economic </a:t>
            </a:r>
            <a:r>
              <a:rPr lang="en-US" dirty="0"/>
              <a:t>recovery </a:t>
            </a:r>
            <a:r>
              <a:rPr lang="en-US" dirty="0" smtClean="0"/>
              <a:t>plans.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Profile remembrance </a:t>
            </a:r>
            <a:r>
              <a:rPr lang="en-US" b="1" dirty="0" smtClean="0"/>
              <a:t>stories and activities by </a:t>
            </a:r>
            <a:r>
              <a:rPr lang="en-US" dirty="0" smtClean="0"/>
              <a:t>South Africans during the demarcated five days period.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98513" y="1628800"/>
            <a:ext cx="4937983" cy="458587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Media mobilization for partnerships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Media plan- push messages and profile departed heroes and the planned key activities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Key messages </a:t>
            </a:r>
            <a:r>
              <a:rPr lang="en-US" dirty="0" smtClean="0"/>
              <a:t>for synergies 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Content development- Toolkit (Infographics)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Information drive- Covid-19 prevention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Generic public service announcement </a:t>
            </a:r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Drive </a:t>
            </a:r>
            <a:r>
              <a:rPr lang="en-US" dirty="0"/>
              <a:t>social media </a:t>
            </a:r>
            <a:r>
              <a:rPr lang="en-US" dirty="0" smtClean="0"/>
              <a:t>campaign- # Remember their names/ their roles ( GBVF, Covid-19 pandemic)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Outreach </a:t>
            </a:r>
            <a:r>
              <a:rPr lang="en-US" dirty="0" err="1"/>
              <a:t>programmes</a:t>
            </a:r>
            <a:r>
              <a:rPr lang="en-US" dirty="0"/>
              <a:t>- encourage responsible behaviors to prevent infections and unnatural deaths and injury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smtClean="0"/>
              <a:t>Community mobilization </a:t>
            </a:r>
            <a:r>
              <a:rPr lang="en-US" dirty="0" err="1" smtClean="0"/>
              <a:t>programme</a:t>
            </a:r>
            <a:r>
              <a:rPr lang="en-US" dirty="0" smtClean="0"/>
              <a:t> led by provincial and local government. </a:t>
            </a:r>
            <a:endParaRPr lang="en-US" dirty="0"/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1200" dirty="0" smtClean="0"/>
              <a:t>Deploy Ministers (District Champions) DMs</a:t>
            </a:r>
            <a:r>
              <a:rPr lang="en-US" sz="1200" dirty="0"/>
              <a:t>, Premiers, MECs &amp; </a:t>
            </a:r>
            <a:r>
              <a:rPr lang="en-US" sz="1200" dirty="0" smtClean="0"/>
              <a:t>Mayors to churches and hot spots for activations 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4283968" y="993060"/>
            <a:ext cx="475252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Approach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252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5" y="116633"/>
            <a:ext cx="8893610" cy="7200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 defTabSz="914400"/>
            <a:r>
              <a:rPr lang="en-US" sz="2800" b="1" dirty="0">
                <a:latin typeface="+mn-lt"/>
                <a:ea typeface="+mn-ea"/>
                <a:cs typeface="+mn-cs"/>
              </a:rPr>
              <a:t>Campaign emphasis </a:t>
            </a:r>
            <a:endParaRPr lang="en-ZA" sz="2800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C595-B331-4662-B97F-1DEA5B35DC10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690488"/>
              </p:ext>
            </p:extLst>
          </p:nvPr>
        </p:nvGraphicFramePr>
        <p:xfrm>
          <a:off x="101299" y="1123571"/>
          <a:ext cx="9046367" cy="4872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6445"/>
                <a:gridCol w="2901263"/>
                <a:gridCol w="1707249"/>
                <a:gridCol w="1224136"/>
                <a:gridCol w="1047274"/>
              </a:tblGrid>
              <a:tr h="243980">
                <a:tc>
                  <a:txBody>
                    <a:bodyPr/>
                    <a:lstStyle/>
                    <a:p>
                      <a:pPr algn="ctr"/>
                      <a:r>
                        <a:rPr lang="en-ZA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Content Focus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Platforms for deployment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Priorities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60618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Loss of critical Human C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apital and impact on  families and 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Economic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Recovery plans  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Multimedia platforms, Media partnerships </a:t>
                      </a:r>
                    </a:p>
                    <a:p>
                      <a:pPr lvl="0"/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SABC etc.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Economic </a:t>
                      </a:r>
                      <a:r>
                        <a:rPr lang="en-ZA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recovery plans</a:t>
                      </a:r>
                    </a:p>
                    <a:p>
                      <a:r>
                        <a:rPr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COVID-19 in SA response- Saving the</a:t>
                      </a:r>
                      <a:r>
                        <a:rPr lang="en-US" sz="11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economy and livelihoods</a:t>
                      </a:r>
                      <a:endParaRPr lang="en-US" sz="11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Awareness and information shared</a:t>
                      </a:r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157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Safer Holidays- 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Covid-19 </a:t>
                      </a:r>
                      <a:r>
                        <a:rPr lang="en-US" sz="11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prevention 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(Wear masks, social distance,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ash your hands and </a:t>
                      </a:r>
                      <a:r>
                        <a:rPr lang="en-US" sz="11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sanitise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ZA" sz="110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Activations </a:t>
                      </a:r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at</a:t>
                      </a:r>
                      <a:r>
                        <a:rPr lang="en-ZA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Hot spots districts and public spaces </a:t>
                      </a:r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(Taxi Ranks, Trains, Schools, Malls, </a:t>
                      </a:r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Bus and Road </a:t>
                      </a:r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intersections, Clubs); </a:t>
                      </a:r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Digital Platforms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Education, skills and </a:t>
                      </a:r>
                      <a:r>
                        <a:rPr lang="en-ZA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health.</a:t>
                      </a:r>
                      <a:endParaRPr lang="en-ZA" sz="11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Message reinforcement</a:t>
                      </a:r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4789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Service </a:t>
                      </a:r>
                      <a:r>
                        <a:rPr lang="en-US" sz="1100" baseline="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Bathopele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Honoring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front line workers- departed and the living)  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Internal Communication Activations and </a:t>
                      </a:r>
                      <a:r>
                        <a:rPr lang="en-ZA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platforms</a:t>
                      </a:r>
                      <a:endParaRPr lang="en-ZA" sz="11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lvl="0"/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Media and Digital </a:t>
                      </a:r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Platforms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Strengthening the capacity of</a:t>
                      </a:r>
                      <a:r>
                        <a:rPr lang="en-US" sz="11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the state to implement MTSF and supporting plans to restore livelihood and economy- lift </a:t>
                      </a:r>
                      <a:r>
                        <a:rPr lang="en-US" sz="11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servants</a:t>
                      </a:r>
                      <a:r>
                        <a:rPr lang="en-US" sz="11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moral</a:t>
                      </a:r>
                      <a:endParaRPr lang="en-ZA" sz="11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Message  reinforcement</a:t>
                      </a:r>
                    </a:p>
                    <a:p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5123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Gender Based violence victims 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Activations (Taxi Rank, Train, School, Mall, Bus and Road intersection); Digital Platforms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Social cohesion and safe communities </a:t>
                      </a:r>
                      <a:endParaRPr lang="en-ZA" sz="11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NSP on GBVF</a:t>
                      </a:r>
                      <a:endParaRPr lang="en-ZA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Message reinforcement</a:t>
                      </a:r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59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Healing, spiritual revival and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unity in hope 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multimedia platforms/ </a:t>
                      </a:r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Socia</a:t>
                      </a:r>
                      <a:r>
                        <a:rPr lang="en-ZA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 media platforms to share memories, messages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Social cohesion and safe communities </a:t>
                      </a:r>
                      <a:endParaRPr lang="en-ZA" sz="1100" b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Community Mobilization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758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1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Appreciation</a:t>
                      </a:r>
                      <a:r>
                        <a:rPr lang="en-US" sz="110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all who played and continue to play their part in the 2 pandemics- </a:t>
                      </a:r>
                      <a:r>
                        <a:rPr lang="en-ZA" sz="1100" dirty="0" smtClean="0">
                          <a:effectLst/>
                        </a:rPr>
                        <a:t>COVID-19 and</a:t>
                      </a:r>
                      <a:r>
                        <a:rPr lang="en-ZA" sz="1100" baseline="0" dirty="0" smtClean="0">
                          <a:effectLst/>
                        </a:rPr>
                        <a:t> GBVF interventions (socio </a:t>
                      </a:r>
                      <a:r>
                        <a:rPr lang="en-ZA" sz="1100" dirty="0" smtClean="0">
                          <a:effectLst/>
                        </a:rPr>
                        <a:t>economic recovery</a:t>
                      </a:r>
                      <a:r>
                        <a:rPr lang="en-ZA" sz="1100" baseline="0" dirty="0" smtClean="0">
                          <a:effectLst/>
                        </a:rPr>
                        <a:t> etc.) </a:t>
                      </a:r>
                      <a:endParaRPr lang="en-ZA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Multimedia</a:t>
                      </a:r>
                      <a:r>
                        <a:rPr lang="en-US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campaign</a:t>
                      </a: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Social cohesion and safe communities </a:t>
                      </a:r>
                      <a:endParaRPr lang="en-ZA" sz="1100" b="0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100" b="0" dirty="0" smtClean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1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Communication </a:t>
                      </a:r>
                      <a:r>
                        <a:rPr lang="en-ZA" sz="11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awareness</a:t>
                      </a:r>
                      <a:endParaRPr lang="en-ZA" sz="11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1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06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SECRET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C595-B331-4662-B97F-1DEA5B35DC1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520" y="188640"/>
            <a:ext cx="8496944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PROCESS </a:t>
            </a:r>
            <a:endParaRPr lang="en-ZA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557971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7504" y="736957"/>
            <a:ext cx="90364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b="1" dirty="0" smtClean="0"/>
              <a:t>The interdepartmental communication task team to:</a:t>
            </a:r>
          </a:p>
          <a:p>
            <a:pPr>
              <a:lnSpc>
                <a:spcPct val="150000"/>
              </a:lnSpc>
            </a:pPr>
            <a:endParaRPr lang="en-US" sz="2000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/>
              <a:t>Finalise</a:t>
            </a:r>
            <a:r>
              <a:rPr lang="en-US" sz="2000" dirty="0" smtClean="0"/>
              <a:t> the campaign toolkit- key messages, social media posters, banners etc.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Distribute the approved toolkit broadly via GCIS- provincial and local levels to </a:t>
            </a:r>
            <a:r>
              <a:rPr lang="en-US" sz="2000" dirty="0" err="1" smtClean="0"/>
              <a:t>mobilise</a:t>
            </a:r>
            <a:r>
              <a:rPr lang="en-US" sz="2000" dirty="0" smtClean="0"/>
              <a:t> the nation around the President’s Call to Action in the five day period.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Request the Departments’ Heads of Communication to implement the plans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Engage media houses for partnerships in communication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/>
              <a:t>Implement social media campaign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5787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8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CE3E3E-AAEA-2C4F-AAAF-D5D0D3B13C3A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34288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7544" y="1844824"/>
            <a:ext cx="9144000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ZA" sz="2800" b="1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cs typeface="Arial"/>
              </a:rPr>
              <a:t>THANK YOU </a:t>
            </a:r>
            <a:endParaRPr lang="en-ZA" sz="2800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cs typeface="Arial"/>
            </a:endParaRPr>
          </a:p>
        </p:txBody>
      </p:sp>
      <p:sp>
        <p:nvSpPr>
          <p:cNvPr id="21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28951" y="6356363"/>
            <a:ext cx="507962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SECRET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62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16059</TotalTime>
  <Words>869</Words>
  <Application>Microsoft Office PowerPoint</Application>
  <PresentationFormat>On-screen Show (4:3)</PresentationFormat>
  <Paragraphs>124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</vt:lpstr>
      <vt:lpstr>Office Theme</vt:lpstr>
      <vt:lpstr>5 DAYS OF REMEMBRANCE TO HONOR THOSE WE HAVE LOST THROUGH COVID-19 &amp; GBVF (PANDEMICS)  DRAFT COMMUNICATION APPROACH FOR NATJOINTS </vt:lpstr>
      <vt:lpstr>PowerPoint Presentation</vt:lpstr>
      <vt:lpstr>PowerPoint Presentation</vt:lpstr>
      <vt:lpstr>CAMPAIGN MECHANISM &amp; CALL TO ACTION: 25- 29 November 2020 </vt:lpstr>
      <vt:lpstr>PowerPoint Presentation</vt:lpstr>
      <vt:lpstr>Campaign emphasis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OPERATIONAL PLAN  TO FIGHT CRIME</dc:title>
  <dc:creator>Karen De Lange</dc:creator>
  <cp:lastModifiedBy>Tebatso Bogopa</cp:lastModifiedBy>
  <cp:revision>2920</cp:revision>
  <cp:lastPrinted>2020-05-12T12:09:24Z</cp:lastPrinted>
  <dcterms:created xsi:type="dcterms:W3CDTF">2017-06-21T07:55:38Z</dcterms:created>
  <dcterms:modified xsi:type="dcterms:W3CDTF">2020-11-24T12:57:52Z</dcterms:modified>
</cp:coreProperties>
</file>