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2" r:id="rId2"/>
  </p:sldMasterIdLst>
  <p:notesMasterIdLst>
    <p:notesMasterId r:id="rId18"/>
  </p:notesMasterIdLst>
  <p:sldIdLst>
    <p:sldId id="256" r:id="rId3"/>
    <p:sldId id="267" r:id="rId4"/>
    <p:sldId id="1662" r:id="rId5"/>
    <p:sldId id="1649" r:id="rId6"/>
    <p:sldId id="1650" r:id="rId7"/>
    <p:sldId id="1651" r:id="rId8"/>
    <p:sldId id="1667" r:id="rId9"/>
    <p:sldId id="1665" r:id="rId10"/>
    <p:sldId id="1666" r:id="rId11"/>
    <p:sldId id="1652" r:id="rId12"/>
    <p:sldId id="1669" r:id="rId13"/>
    <p:sldId id="1668" r:id="rId14"/>
    <p:sldId id="1670" r:id="rId15"/>
    <p:sldId id="1655" r:id="rId16"/>
    <p:sldId id="1654"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845" autoAdjust="0"/>
    <p:restoredTop sz="91203" autoAdjust="0"/>
  </p:normalViewPr>
  <p:slideViewPr>
    <p:cSldViewPr snapToGrid="0" snapToObjects="1" showGuides="1">
      <p:cViewPr varScale="1">
        <p:scale>
          <a:sx n="68" d="100"/>
          <a:sy n="68" d="100"/>
        </p:scale>
        <p:origin x="804"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385973-325A-5240-B9F3-659E46E0C383}" type="datetimeFigureOut">
              <a:rPr lang="en-US" smtClean="0"/>
              <a:t>11/23/2020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2BF947-1BB9-5841-BE52-967BB0F86502}" type="slidenum">
              <a:rPr lang="en-US" smtClean="0"/>
              <a:t>‹#›</a:t>
            </a:fld>
            <a:endParaRPr lang="en-US"/>
          </a:p>
        </p:txBody>
      </p:sp>
    </p:spTree>
    <p:extLst>
      <p:ext uri="{BB962C8B-B14F-4D97-AF65-F5344CB8AC3E}">
        <p14:creationId xmlns:p14="http://schemas.microsoft.com/office/powerpoint/2010/main" val="4411232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0B2BF947-1BB9-5841-BE52-967BB0F86502}" type="slidenum">
              <a:rPr lang="en-US" smtClean="0"/>
              <a:t>9</a:t>
            </a:fld>
            <a:endParaRPr lang="en-US"/>
          </a:p>
        </p:txBody>
      </p:sp>
    </p:spTree>
    <p:extLst>
      <p:ext uri="{BB962C8B-B14F-4D97-AF65-F5344CB8AC3E}">
        <p14:creationId xmlns:p14="http://schemas.microsoft.com/office/powerpoint/2010/main" val="2530594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0B2BF947-1BB9-5841-BE52-967BB0F86502}" type="slidenum">
              <a:rPr lang="en-US" smtClean="0"/>
              <a:t>10</a:t>
            </a:fld>
            <a:endParaRPr lang="en-US"/>
          </a:p>
        </p:txBody>
      </p:sp>
    </p:spTree>
    <p:extLst>
      <p:ext uri="{BB962C8B-B14F-4D97-AF65-F5344CB8AC3E}">
        <p14:creationId xmlns:p14="http://schemas.microsoft.com/office/powerpoint/2010/main" val="3189968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0B2BF947-1BB9-5841-BE52-967BB0F86502}" type="slidenum">
              <a:rPr lang="en-US" smtClean="0"/>
              <a:t>11</a:t>
            </a:fld>
            <a:endParaRPr lang="en-US"/>
          </a:p>
        </p:txBody>
      </p:sp>
    </p:spTree>
    <p:extLst>
      <p:ext uri="{BB962C8B-B14F-4D97-AF65-F5344CB8AC3E}">
        <p14:creationId xmlns:p14="http://schemas.microsoft.com/office/powerpoint/2010/main" val="32320910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88843" y="1510747"/>
            <a:ext cx="8736496" cy="1745215"/>
          </a:xfrm>
        </p:spPr>
        <p:txBody>
          <a:bodyPr anchor="b">
            <a:normAutofit/>
          </a:bodyPr>
          <a:lstStyle>
            <a:lvl1pPr algn="ctr">
              <a:defRPr sz="4000">
                <a:solidFill>
                  <a:schemeClr val="tx1">
                    <a:lumMod val="85000"/>
                    <a:lumOff val="15000"/>
                  </a:schemeClr>
                </a:solidFill>
                <a:latin typeface="Arial" panose="020B0604020202020204" pitchFamily="34" charset="0"/>
                <a:cs typeface="Arial" panose="020B0604020202020204" pitchFamily="34" charset="0"/>
              </a:defRPr>
            </a:lvl1pPr>
          </a:lstStyle>
          <a:p>
            <a:r>
              <a:rPr lang="en-US" dirty="0"/>
              <a:t>Title of Presentation</a:t>
            </a:r>
          </a:p>
        </p:txBody>
      </p:sp>
      <p:sp>
        <p:nvSpPr>
          <p:cNvPr id="3" name="Subtitle 2"/>
          <p:cNvSpPr>
            <a:spLocks noGrp="1"/>
          </p:cNvSpPr>
          <p:nvPr>
            <p:ph type="subTitle" idx="1" hasCustomPrompt="1"/>
          </p:nvPr>
        </p:nvSpPr>
        <p:spPr>
          <a:xfrm>
            <a:off x="188843" y="3602038"/>
            <a:ext cx="8736496" cy="1655762"/>
          </a:xfrm>
        </p:spPr>
        <p:txBody>
          <a:bodyPr>
            <a:normAutofit/>
          </a:bodyPr>
          <a:lstStyle>
            <a:lvl1pPr marL="0" indent="0" algn="ctr">
              <a:buNone/>
              <a:defRPr sz="2000">
                <a:solidFill>
                  <a:schemeClr val="accent3">
                    <a:lumMod val="75000"/>
                  </a:schemeClr>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Presented by ?</a:t>
            </a:r>
          </a:p>
          <a:p>
            <a:r>
              <a:rPr lang="en-US" dirty="0"/>
              <a:t>12 Slides / 15 Minutes</a:t>
            </a:r>
          </a:p>
          <a:p>
            <a:endParaRPr lang="en-US" dirty="0"/>
          </a:p>
        </p:txBody>
      </p:sp>
      <p:sp>
        <p:nvSpPr>
          <p:cNvPr id="4" name="Date Placeholder 3"/>
          <p:cNvSpPr>
            <a:spLocks noGrp="1"/>
          </p:cNvSpPr>
          <p:nvPr>
            <p:ph type="dt" sz="half" idx="10"/>
          </p:nvPr>
        </p:nvSpPr>
        <p:spPr/>
        <p:txBody>
          <a:bodyPr/>
          <a:lstStyle/>
          <a:p>
            <a:fld id="{D5FE3950-C370-184D-B4E6-717170C105AC}" type="datetime1">
              <a:rPr lang="en-ZA" smtClean="0"/>
              <a:t>2020/11/23</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913848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03C0A9-E2B0-3B49-ACD0-9E17E337D221}" type="datetime1">
              <a:rPr lang="en-ZA" smtClean="0"/>
              <a:t>2020/11/23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C1DCC638-5E97-9840-A81E-0033E810AA6D}" type="slidenum">
              <a:rPr lang="en-US" smtClean="0"/>
              <a:t>‹#›</a:t>
            </a:fld>
            <a:endParaRPr lang="en-US"/>
          </a:p>
        </p:txBody>
      </p:sp>
    </p:spTree>
    <p:extLst>
      <p:ext uri="{BB962C8B-B14F-4D97-AF65-F5344CB8AC3E}">
        <p14:creationId xmlns:p14="http://schemas.microsoft.com/office/powerpoint/2010/main" val="889129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30E126-2511-EE46-ACB1-1CE1A7980EDC}" type="datetime1">
              <a:rPr lang="en-ZA" smtClean="0"/>
              <a:t>2020/11/23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C1DCC638-5E97-9840-A81E-0033E810AA6D}" type="slidenum">
              <a:rPr lang="en-US" smtClean="0"/>
              <a:t>‹#›</a:t>
            </a:fld>
            <a:endParaRPr lang="en-US"/>
          </a:p>
        </p:txBody>
      </p:sp>
    </p:spTree>
    <p:extLst>
      <p:ext uri="{BB962C8B-B14F-4D97-AF65-F5344CB8AC3E}">
        <p14:creationId xmlns:p14="http://schemas.microsoft.com/office/powerpoint/2010/main" val="42757378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88843" y="1510747"/>
            <a:ext cx="8736496" cy="1745215"/>
          </a:xfrm>
        </p:spPr>
        <p:txBody>
          <a:bodyPr anchor="b">
            <a:normAutofit/>
          </a:bodyPr>
          <a:lstStyle>
            <a:lvl1pPr algn="ctr">
              <a:defRPr sz="4000">
                <a:solidFill>
                  <a:schemeClr val="tx1">
                    <a:lumMod val="85000"/>
                    <a:lumOff val="15000"/>
                  </a:schemeClr>
                </a:solidFill>
                <a:latin typeface="Arial" panose="020B0604020202020204" pitchFamily="34" charset="0"/>
                <a:cs typeface="Arial" panose="020B0604020202020204" pitchFamily="34" charset="0"/>
              </a:defRPr>
            </a:lvl1pPr>
          </a:lstStyle>
          <a:p>
            <a:r>
              <a:rPr lang="en-US" dirty="0"/>
              <a:t>Title of Presentation</a:t>
            </a:r>
          </a:p>
        </p:txBody>
      </p:sp>
      <p:sp>
        <p:nvSpPr>
          <p:cNvPr id="3" name="Subtitle 2"/>
          <p:cNvSpPr>
            <a:spLocks noGrp="1"/>
          </p:cNvSpPr>
          <p:nvPr>
            <p:ph type="subTitle" idx="1" hasCustomPrompt="1"/>
          </p:nvPr>
        </p:nvSpPr>
        <p:spPr>
          <a:xfrm>
            <a:off x="188843" y="3602038"/>
            <a:ext cx="8736496" cy="1655762"/>
          </a:xfrm>
        </p:spPr>
        <p:txBody>
          <a:bodyPr>
            <a:normAutofit/>
          </a:bodyPr>
          <a:lstStyle>
            <a:lvl1pPr marL="0" indent="0" algn="ctr">
              <a:buNone/>
              <a:defRPr sz="2000">
                <a:solidFill>
                  <a:schemeClr val="accent3">
                    <a:lumMod val="75000"/>
                  </a:schemeClr>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Presented by ?</a:t>
            </a:r>
          </a:p>
          <a:p>
            <a:r>
              <a:rPr lang="en-US" dirty="0"/>
              <a:t>12 Slides / 15 Minutes</a:t>
            </a:r>
          </a:p>
          <a:p>
            <a:endParaRPr lang="en-US" dirty="0"/>
          </a:p>
        </p:txBody>
      </p:sp>
      <p:sp>
        <p:nvSpPr>
          <p:cNvPr id="4" name="Date Placeholder 3"/>
          <p:cNvSpPr>
            <a:spLocks noGrp="1"/>
          </p:cNvSpPr>
          <p:nvPr>
            <p:ph type="dt" sz="half" idx="10"/>
          </p:nvPr>
        </p:nvSpPr>
        <p:spPr/>
        <p:txBody>
          <a:bodyPr/>
          <a:lstStyle/>
          <a:p>
            <a:fld id="{EE649F27-58CE-42C1-83EC-75D22FAC9C0B}" type="datetime1">
              <a:rPr lang="en-ZA" smtClean="0">
                <a:solidFill>
                  <a:prstClr val="black">
                    <a:tint val="75000"/>
                  </a:prstClr>
                </a:solidFill>
              </a:rPr>
              <a:pPr/>
              <a:t>2020/11/23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SECRET</a:t>
            </a:r>
            <a:endParaRPr lang="en-US">
              <a:solidFill>
                <a:prstClr val="black">
                  <a:tint val="75000"/>
                </a:prstClr>
              </a:solidFill>
            </a:endParaRPr>
          </a:p>
        </p:txBody>
      </p:sp>
    </p:spTree>
    <p:extLst>
      <p:ext uri="{BB962C8B-B14F-4D97-AF65-F5344CB8AC3E}">
        <p14:creationId xmlns:p14="http://schemas.microsoft.com/office/powerpoint/2010/main" val="18182891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8783" y="1130443"/>
            <a:ext cx="8736495" cy="767931"/>
          </a:xfrm>
        </p:spPr>
        <p:txBody>
          <a:bodyPr>
            <a:normAutofit/>
          </a:bodyPr>
          <a:lstStyle>
            <a:lvl1pPr>
              <a:defRPr sz="3600">
                <a:solidFill>
                  <a:schemeClr val="accent3">
                    <a:lumMod val="75000"/>
                  </a:schemeClr>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198783" y="1938133"/>
            <a:ext cx="8736495" cy="3980415"/>
          </a:xfrm>
        </p:spPr>
        <p:txBody>
          <a:bodyPr>
            <a:normAutofit/>
          </a:bodyPr>
          <a:lstStyle>
            <a:lvl1pPr>
              <a:defRPr sz="1800">
                <a:solidFill>
                  <a:schemeClr val="tx1">
                    <a:lumMod val="85000"/>
                    <a:lumOff val="15000"/>
                  </a:schemeClr>
                </a:solidFill>
                <a:latin typeface="Arial" panose="020B0604020202020204" pitchFamily="34" charset="0"/>
                <a:cs typeface="Arial" panose="020B0604020202020204" pitchFamily="34" charset="0"/>
              </a:defRPr>
            </a:lvl1pPr>
            <a:lvl2pPr>
              <a:defRPr sz="1800">
                <a:solidFill>
                  <a:schemeClr val="tx1">
                    <a:lumMod val="85000"/>
                    <a:lumOff val="15000"/>
                  </a:schemeClr>
                </a:solidFill>
                <a:latin typeface="Arial" panose="020B0604020202020204" pitchFamily="34" charset="0"/>
                <a:cs typeface="Arial" panose="020B0604020202020204" pitchFamily="34" charset="0"/>
              </a:defRPr>
            </a:lvl2pPr>
            <a:lvl3pPr>
              <a:defRPr sz="1800">
                <a:solidFill>
                  <a:schemeClr val="tx1">
                    <a:lumMod val="85000"/>
                    <a:lumOff val="15000"/>
                  </a:schemeClr>
                </a:solidFill>
                <a:latin typeface="Arial" panose="020B0604020202020204" pitchFamily="34" charset="0"/>
                <a:cs typeface="Arial" panose="020B0604020202020204" pitchFamily="34" charset="0"/>
              </a:defRPr>
            </a:lvl3pPr>
            <a:lvl4pPr>
              <a:defRPr sz="1800">
                <a:solidFill>
                  <a:schemeClr val="tx1">
                    <a:lumMod val="85000"/>
                    <a:lumOff val="15000"/>
                  </a:schemeClr>
                </a:solidFill>
                <a:latin typeface="Arial" panose="020B0604020202020204" pitchFamily="34" charset="0"/>
                <a:cs typeface="Arial" panose="020B0604020202020204" pitchFamily="34" charset="0"/>
              </a:defRPr>
            </a:lvl4pPr>
            <a:lvl5pPr>
              <a:defRPr sz="1800">
                <a:solidFill>
                  <a:schemeClr val="tx1">
                    <a:lumMod val="85000"/>
                    <a:lumOff val="15000"/>
                  </a:schemeClr>
                </a:solidFill>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B29B989-ADB3-45B8-B83F-B08DE8A98DE7}" type="datetime1">
              <a:rPr lang="en-ZA" smtClean="0">
                <a:solidFill>
                  <a:prstClr val="black">
                    <a:tint val="75000"/>
                  </a:prstClr>
                </a:solidFill>
              </a:rPr>
              <a:pPr/>
              <a:t>2020/11/23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SECRET</a:t>
            </a:r>
            <a:endParaRPr lang="en-US">
              <a:solidFill>
                <a:prstClr val="black">
                  <a:tint val="75000"/>
                </a:prstClr>
              </a:solidFill>
            </a:endParaRPr>
          </a:p>
        </p:txBody>
      </p:sp>
    </p:spTree>
    <p:extLst>
      <p:ext uri="{BB962C8B-B14F-4D97-AF65-F5344CB8AC3E}">
        <p14:creationId xmlns:p14="http://schemas.microsoft.com/office/powerpoint/2010/main" val="34797104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normAutofit/>
          </a:bodyPr>
          <a:lstStyle>
            <a:lvl1pPr>
              <a:defRPr sz="4000">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000">
                <a:solidFill>
                  <a:schemeClr val="tx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25E35F2E-1D34-40E6-A585-D2A850128597}" type="datetime1">
              <a:rPr lang="en-ZA" smtClean="0">
                <a:solidFill>
                  <a:prstClr val="black">
                    <a:tint val="75000"/>
                  </a:prstClr>
                </a:solidFill>
              </a:rPr>
              <a:pPr/>
              <a:t>2020/11/23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SECRET</a:t>
            </a:r>
            <a:endParaRPr lang="en-US">
              <a:solidFill>
                <a:prstClr val="black">
                  <a:tint val="75000"/>
                </a:prstClr>
              </a:solidFill>
            </a:endParaRPr>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C1DCC638-5E97-9840-A81E-0033E810AA6D}"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9585554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641972-83EB-4333-9018-2278C51D99AD}" type="datetime1">
              <a:rPr lang="en-ZA" smtClean="0">
                <a:solidFill>
                  <a:prstClr val="black">
                    <a:tint val="75000"/>
                  </a:prstClr>
                </a:solidFill>
              </a:rPr>
              <a:pPr/>
              <a:t>2020/11/23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SECRET</a:t>
            </a:r>
            <a:endParaRPr lang="en-US">
              <a:solidFill>
                <a:prstClr val="black">
                  <a:tint val="75000"/>
                </a:prstClr>
              </a:solidFill>
            </a:endParaRPr>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C1DCC638-5E97-9840-A81E-0033E810AA6D}"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1553288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502642A-BFA8-4FE9-8942-00B3DEB73591}" type="datetime1">
              <a:rPr lang="en-ZA" smtClean="0">
                <a:solidFill>
                  <a:prstClr val="black">
                    <a:tint val="75000"/>
                  </a:prstClr>
                </a:solidFill>
              </a:rPr>
              <a:pPr/>
              <a:t>2020/11/23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r>
              <a:rPr lang="en-US" smtClean="0">
                <a:solidFill>
                  <a:prstClr val="black">
                    <a:tint val="75000"/>
                  </a:prstClr>
                </a:solidFill>
              </a:rPr>
              <a:t>SECRET</a:t>
            </a:r>
            <a:endParaRPr lang="en-US">
              <a:solidFill>
                <a:prstClr val="black">
                  <a:tint val="75000"/>
                </a:prstClr>
              </a:solidFill>
            </a:endParaRPr>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C1DCC638-5E97-9840-A81E-0033E810AA6D}"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4467571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482545F-52C3-4458-8B39-DB353F9F7C0F}" type="datetime1">
              <a:rPr lang="en-ZA" smtClean="0">
                <a:solidFill>
                  <a:prstClr val="black">
                    <a:tint val="75000"/>
                  </a:prstClr>
                </a:solidFill>
              </a:rPr>
              <a:pPr/>
              <a:t>2020/11/23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rPr>
              <a:t>SECRET</a:t>
            </a:r>
            <a:endParaRPr lang="en-US">
              <a:solidFill>
                <a:prstClr val="black">
                  <a:tint val="75000"/>
                </a:prstClr>
              </a:solidFill>
            </a:endParaRPr>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C1DCC638-5E97-9840-A81E-0033E810AA6D}"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400683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C5DE63-A579-487E-85DE-0119AD40675F}" type="datetime1">
              <a:rPr lang="en-ZA" smtClean="0">
                <a:solidFill>
                  <a:prstClr val="black">
                    <a:tint val="75000"/>
                  </a:prstClr>
                </a:solidFill>
              </a:rPr>
              <a:pPr/>
              <a:t>2020/11/23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r>
              <a:rPr lang="en-US" smtClean="0">
                <a:solidFill>
                  <a:prstClr val="black">
                    <a:tint val="75000"/>
                  </a:prstClr>
                </a:solidFill>
              </a:rPr>
              <a:t>SECRET</a:t>
            </a:r>
            <a:endParaRPr lang="en-US">
              <a:solidFill>
                <a:prstClr val="black">
                  <a:tint val="75000"/>
                </a:prstClr>
              </a:solidFill>
            </a:endParaRPr>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C1DCC638-5E97-9840-A81E-0033E810AA6D}"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1009588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501EF38-9CA7-44DA-A45A-2099BFD86C07}" type="datetime1">
              <a:rPr lang="en-ZA" smtClean="0">
                <a:solidFill>
                  <a:prstClr val="black">
                    <a:tint val="75000"/>
                  </a:prstClr>
                </a:solidFill>
              </a:rPr>
              <a:pPr/>
              <a:t>2020/11/23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SECRET</a:t>
            </a:r>
            <a:endParaRPr lang="en-US">
              <a:solidFill>
                <a:prstClr val="black">
                  <a:tint val="75000"/>
                </a:prstClr>
              </a:solidFill>
            </a:endParaRPr>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C1DCC638-5E97-9840-A81E-0033E810AA6D}"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175618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8783" y="1130443"/>
            <a:ext cx="8736495" cy="767931"/>
          </a:xfrm>
        </p:spPr>
        <p:txBody>
          <a:bodyPr>
            <a:normAutofit/>
          </a:bodyPr>
          <a:lstStyle>
            <a:lvl1pPr>
              <a:defRPr sz="3600">
                <a:solidFill>
                  <a:schemeClr val="accent3">
                    <a:lumMod val="75000"/>
                  </a:schemeClr>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198783" y="1938133"/>
            <a:ext cx="8736495" cy="3980415"/>
          </a:xfrm>
        </p:spPr>
        <p:txBody>
          <a:bodyPr>
            <a:normAutofit/>
          </a:bodyPr>
          <a:lstStyle>
            <a:lvl1pPr>
              <a:defRPr sz="1800">
                <a:solidFill>
                  <a:schemeClr val="tx1">
                    <a:lumMod val="85000"/>
                    <a:lumOff val="15000"/>
                  </a:schemeClr>
                </a:solidFill>
                <a:latin typeface="Arial" panose="020B0604020202020204" pitchFamily="34" charset="0"/>
                <a:cs typeface="Arial" panose="020B0604020202020204" pitchFamily="34" charset="0"/>
              </a:defRPr>
            </a:lvl1pPr>
            <a:lvl2pPr>
              <a:defRPr sz="1800">
                <a:solidFill>
                  <a:schemeClr val="tx1">
                    <a:lumMod val="85000"/>
                    <a:lumOff val="15000"/>
                  </a:schemeClr>
                </a:solidFill>
                <a:latin typeface="Arial" panose="020B0604020202020204" pitchFamily="34" charset="0"/>
                <a:cs typeface="Arial" panose="020B0604020202020204" pitchFamily="34" charset="0"/>
              </a:defRPr>
            </a:lvl2pPr>
            <a:lvl3pPr>
              <a:defRPr sz="1800">
                <a:solidFill>
                  <a:schemeClr val="tx1">
                    <a:lumMod val="85000"/>
                    <a:lumOff val="15000"/>
                  </a:schemeClr>
                </a:solidFill>
                <a:latin typeface="Arial" panose="020B0604020202020204" pitchFamily="34" charset="0"/>
                <a:cs typeface="Arial" panose="020B0604020202020204" pitchFamily="34" charset="0"/>
              </a:defRPr>
            </a:lvl3pPr>
            <a:lvl4pPr>
              <a:defRPr sz="1800">
                <a:solidFill>
                  <a:schemeClr val="tx1">
                    <a:lumMod val="85000"/>
                    <a:lumOff val="15000"/>
                  </a:schemeClr>
                </a:solidFill>
                <a:latin typeface="Arial" panose="020B0604020202020204" pitchFamily="34" charset="0"/>
                <a:cs typeface="Arial" panose="020B0604020202020204" pitchFamily="34" charset="0"/>
              </a:defRPr>
            </a:lvl4pPr>
            <a:lvl5pPr>
              <a:defRPr sz="1800">
                <a:solidFill>
                  <a:schemeClr val="tx1">
                    <a:lumMod val="85000"/>
                    <a:lumOff val="15000"/>
                  </a:schemeClr>
                </a:solidFill>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C0F02C1-818C-1B45-B438-87C33C45C7D7}" type="datetime1">
              <a:rPr lang="en-ZA" smtClean="0"/>
              <a:t>2020/11/23</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8546612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E2FEFA4-BEE9-4D4A-8F32-64D72AB7665F}" type="datetime1">
              <a:rPr lang="en-ZA" smtClean="0">
                <a:solidFill>
                  <a:prstClr val="black">
                    <a:tint val="75000"/>
                  </a:prstClr>
                </a:solidFill>
              </a:rPr>
              <a:pPr/>
              <a:t>2020/11/23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SECRET</a:t>
            </a:r>
            <a:endParaRPr lang="en-US">
              <a:solidFill>
                <a:prstClr val="black">
                  <a:tint val="75000"/>
                </a:prstClr>
              </a:solidFill>
            </a:endParaRPr>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C1DCC638-5E97-9840-A81E-0033E810AA6D}"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5310825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E3FC86-E2E9-47C4-8AAC-5F1F41A20B00}" type="datetime1">
              <a:rPr lang="en-ZA" smtClean="0">
                <a:solidFill>
                  <a:prstClr val="black">
                    <a:tint val="75000"/>
                  </a:prstClr>
                </a:solidFill>
              </a:rPr>
              <a:pPr/>
              <a:t>2020/11/23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SECRET</a:t>
            </a:r>
            <a:endParaRPr lang="en-US">
              <a:solidFill>
                <a:prstClr val="black">
                  <a:tint val="75000"/>
                </a:prstClr>
              </a:solidFill>
            </a:endParaRPr>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C1DCC638-5E97-9840-A81E-0033E810AA6D}"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9506750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FA01F3-FBFD-4726-B516-4EBD7EA5D497}" type="datetime1">
              <a:rPr lang="en-ZA" smtClean="0">
                <a:solidFill>
                  <a:prstClr val="black">
                    <a:tint val="75000"/>
                  </a:prstClr>
                </a:solidFill>
              </a:rPr>
              <a:pPr/>
              <a:t>2020/11/23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SECRET</a:t>
            </a:r>
            <a:endParaRPr lang="en-US">
              <a:solidFill>
                <a:prstClr val="black">
                  <a:tint val="75000"/>
                </a:prstClr>
              </a:solidFill>
            </a:endParaRPr>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C1DCC638-5E97-9840-A81E-0033E810AA6D}"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09009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normAutofit/>
          </a:bodyPr>
          <a:lstStyle>
            <a:lvl1pPr>
              <a:defRPr sz="4000">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000">
                <a:solidFill>
                  <a:schemeClr val="tx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DFDB69DD-25B8-2147-A5C5-CE5DB417878F}" type="datetime1">
              <a:rPr lang="en-ZA" smtClean="0"/>
              <a:t>2020/11/23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C1DCC638-5E97-9840-A81E-0033E810AA6D}" type="slidenum">
              <a:rPr lang="en-US" smtClean="0"/>
              <a:t>‹#›</a:t>
            </a:fld>
            <a:endParaRPr lang="en-US"/>
          </a:p>
        </p:txBody>
      </p:sp>
    </p:spTree>
    <p:extLst>
      <p:ext uri="{BB962C8B-B14F-4D97-AF65-F5344CB8AC3E}">
        <p14:creationId xmlns:p14="http://schemas.microsoft.com/office/powerpoint/2010/main" val="2292581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718B91B-421A-FC40-825F-73119AF2CBA6}" type="datetime1">
              <a:rPr lang="en-ZA" smtClean="0"/>
              <a:t>2020/11/23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C1DCC638-5E97-9840-A81E-0033E810AA6D}" type="slidenum">
              <a:rPr lang="en-US" smtClean="0"/>
              <a:t>‹#›</a:t>
            </a:fld>
            <a:endParaRPr lang="en-US"/>
          </a:p>
        </p:txBody>
      </p:sp>
    </p:spTree>
    <p:extLst>
      <p:ext uri="{BB962C8B-B14F-4D97-AF65-F5344CB8AC3E}">
        <p14:creationId xmlns:p14="http://schemas.microsoft.com/office/powerpoint/2010/main" val="2322362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E29948-E247-5540-91EE-E4BADE79C77C}" type="datetime1">
              <a:rPr lang="en-ZA" smtClean="0"/>
              <a:t>2020/11/23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C1DCC638-5E97-9840-A81E-0033E810AA6D}" type="slidenum">
              <a:rPr lang="en-US" smtClean="0"/>
              <a:t>‹#›</a:t>
            </a:fld>
            <a:endParaRPr lang="en-US"/>
          </a:p>
        </p:txBody>
      </p:sp>
    </p:spTree>
    <p:extLst>
      <p:ext uri="{BB962C8B-B14F-4D97-AF65-F5344CB8AC3E}">
        <p14:creationId xmlns:p14="http://schemas.microsoft.com/office/powerpoint/2010/main" val="4276549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01D5D18-93FC-FB47-B5E8-10A13D9D3DD5}" type="datetime1">
              <a:rPr lang="en-ZA" smtClean="0"/>
              <a:t>2020/11/23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C1DCC638-5E97-9840-A81E-0033E810AA6D}" type="slidenum">
              <a:rPr lang="en-US" smtClean="0"/>
              <a:t>‹#›</a:t>
            </a:fld>
            <a:endParaRPr lang="en-US"/>
          </a:p>
        </p:txBody>
      </p:sp>
    </p:spTree>
    <p:extLst>
      <p:ext uri="{BB962C8B-B14F-4D97-AF65-F5344CB8AC3E}">
        <p14:creationId xmlns:p14="http://schemas.microsoft.com/office/powerpoint/2010/main" val="1099658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847905-F352-1E49-931C-89AA6CC492B8}" type="datetime1">
              <a:rPr lang="en-ZA" smtClean="0"/>
              <a:t>2020/11/23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C1DCC638-5E97-9840-A81E-0033E810AA6D}" type="slidenum">
              <a:rPr lang="en-US" smtClean="0"/>
              <a:t>‹#›</a:t>
            </a:fld>
            <a:endParaRPr lang="en-US"/>
          </a:p>
        </p:txBody>
      </p:sp>
    </p:spTree>
    <p:extLst>
      <p:ext uri="{BB962C8B-B14F-4D97-AF65-F5344CB8AC3E}">
        <p14:creationId xmlns:p14="http://schemas.microsoft.com/office/powerpoint/2010/main" val="3679336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80CD807-408A-8747-B164-991107BAA76E}" type="datetime1">
              <a:rPr lang="en-ZA" smtClean="0"/>
              <a:t>2020/11/23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C1DCC638-5E97-9840-A81E-0033E810AA6D}" type="slidenum">
              <a:rPr lang="en-US" smtClean="0"/>
              <a:t>‹#›</a:t>
            </a:fld>
            <a:endParaRPr lang="en-US"/>
          </a:p>
        </p:txBody>
      </p:sp>
    </p:spTree>
    <p:extLst>
      <p:ext uri="{BB962C8B-B14F-4D97-AF65-F5344CB8AC3E}">
        <p14:creationId xmlns:p14="http://schemas.microsoft.com/office/powerpoint/2010/main" val="3323644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F47029C-660A-F842-8BB4-89E371082495}" type="datetime1">
              <a:rPr lang="en-ZA" smtClean="0"/>
              <a:t>2020/11/23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C1DCC638-5E97-9840-A81E-0033E810AA6D}" type="slidenum">
              <a:rPr lang="en-US" smtClean="0"/>
              <a:t>‹#›</a:t>
            </a:fld>
            <a:endParaRPr lang="en-US"/>
          </a:p>
        </p:txBody>
      </p:sp>
    </p:spTree>
    <p:extLst>
      <p:ext uri="{BB962C8B-B14F-4D97-AF65-F5344CB8AC3E}">
        <p14:creationId xmlns:p14="http://schemas.microsoft.com/office/powerpoint/2010/main" val="2769211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 xmlns:a16="http://schemas.microsoft.com/office/drawing/2014/main" id="{F30BE9EC-5CE4-EF4D-A376-36BB3B4E2DE4}"/>
              </a:ext>
            </a:extLst>
          </p:cNvPr>
          <p:cNvPicPr>
            <a:picLocks noChangeAspect="1"/>
          </p:cNvPicPr>
          <p:nvPr userDrawn="1"/>
        </p:nvPicPr>
        <p:blipFill>
          <a:blip r:embed="rId13"/>
          <a:stretch>
            <a:fillRect/>
          </a:stretch>
        </p:blipFill>
        <p:spPr>
          <a:xfrm>
            <a:off x="8451" y="0"/>
            <a:ext cx="9127098" cy="6858000"/>
          </a:xfrm>
          <a:prstGeom prst="rect">
            <a:avLst/>
          </a:prstGeom>
        </p:spPr>
      </p:pic>
      <p:sp>
        <p:nvSpPr>
          <p:cNvPr id="2" name="Title Placeholder 1"/>
          <p:cNvSpPr>
            <a:spLocks noGrp="1"/>
          </p:cNvSpPr>
          <p:nvPr>
            <p:ph type="title"/>
          </p:nvPr>
        </p:nvSpPr>
        <p:spPr>
          <a:xfrm>
            <a:off x="188843" y="1140382"/>
            <a:ext cx="8756374" cy="77946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88843" y="1934954"/>
            <a:ext cx="8756374"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AE9FEB-8BB6-8D48-9A83-B8B2A64A0981}" type="datetime1">
              <a:rPr lang="en-ZA" smtClean="0"/>
              <a:t>2020/11/23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8" name="TextBox 7">
            <a:extLst>
              <a:ext uri="{FF2B5EF4-FFF2-40B4-BE49-F238E27FC236}">
                <a16:creationId xmlns="" xmlns:a16="http://schemas.microsoft.com/office/drawing/2014/main" id="{6FADCAF3-A8B8-A14A-A899-160165FC4866}"/>
              </a:ext>
            </a:extLst>
          </p:cNvPr>
          <p:cNvSpPr txBox="1"/>
          <p:nvPr userDrawn="1"/>
        </p:nvSpPr>
        <p:spPr>
          <a:xfrm>
            <a:off x="8448259" y="6415985"/>
            <a:ext cx="586409" cy="307777"/>
          </a:xfrm>
          <a:prstGeom prst="rect">
            <a:avLst/>
          </a:prstGeom>
          <a:noFill/>
        </p:spPr>
        <p:txBody>
          <a:bodyPr wrap="square" rtlCol="0">
            <a:spAutoFit/>
          </a:bodyPr>
          <a:lstStyle/>
          <a:p>
            <a:pPr algn="r"/>
            <a:fld id="{5FE88379-CB5E-BF4C-80A9-48B489FDABFC}" type="slidenum">
              <a:rPr lang="en-US" sz="1400" smtClean="0">
                <a:solidFill>
                  <a:srgbClr val="00B050"/>
                </a:solidFill>
              </a:rPr>
              <a:t>‹#›</a:t>
            </a:fld>
            <a:endParaRPr lang="en-US" sz="1400" dirty="0">
              <a:solidFill>
                <a:srgbClr val="00B050"/>
              </a:solidFill>
            </a:endParaRPr>
          </a:p>
        </p:txBody>
      </p:sp>
    </p:spTree>
    <p:extLst>
      <p:ext uri="{BB962C8B-B14F-4D97-AF65-F5344CB8AC3E}">
        <p14:creationId xmlns:p14="http://schemas.microsoft.com/office/powerpoint/2010/main" val="20585161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3600" kern="1200">
          <a:solidFill>
            <a:schemeClr val="accent3">
              <a:lumMod val="7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 xmlns:a16="http://schemas.microsoft.com/office/drawing/2014/main" id="{F30BE9EC-5CE4-EF4D-A376-36BB3B4E2DE4}"/>
              </a:ext>
            </a:extLst>
          </p:cNvPr>
          <p:cNvPicPr>
            <a:picLocks noChangeAspect="1"/>
          </p:cNvPicPr>
          <p:nvPr userDrawn="1"/>
        </p:nvPicPr>
        <p:blipFill>
          <a:blip r:embed="rId13"/>
          <a:stretch>
            <a:fillRect/>
          </a:stretch>
        </p:blipFill>
        <p:spPr>
          <a:xfrm>
            <a:off x="8451" y="0"/>
            <a:ext cx="9127098" cy="6858000"/>
          </a:xfrm>
          <a:prstGeom prst="rect">
            <a:avLst/>
          </a:prstGeom>
        </p:spPr>
      </p:pic>
      <p:sp>
        <p:nvSpPr>
          <p:cNvPr id="2" name="Title Placeholder 1"/>
          <p:cNvSpPr>
            <a:spLocks noGrp="1"/>
          </p:cNvSpPr>
          <p:nvPr>
            <p:ph type="title"/>
          </p:nvPr>
        </p:nvSpPr>
        <p:spPr>
          <a:xfrm>
            <a:off x="188843" y="1140382"/>
            <a:ext cx="8756374" cy="77946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88843" y="1934954"/>
            <a:ext cx="8756374"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3028EE-08EA-412C-9524-934569718A36}" type="datetime1">
              <a:rPr lang="en-ZA" smtClean="0">
                <a:solidFill>
                  <a:prstClr val="black">
                    <a:tint val="75000"/>
                  </a:prstClr>
                </a:solidFill>
              </a:rPr>
              <a:pPr/>
              <a:t>2020/11/23</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solidFill>
                  <a:prstClr val="black">
                    <a:tint val="75000"/>
                  </a:prstClr>
                </a:solidFill>
              </a:rPr>
              <a:t>SECRET</a:t>
            </a:r>
            <a:endParaRPr lang="en-US">
              <a:solidFill>
                <a:prstClr val="black">
                  <a:tint val="75000"/>
                </a:prstClr>
              </a:solidFill>
            </a:endParaRPr>
          </a:p>
        </p:txBody>
      </p:sp>
      <p:sp>
        <p:nvSpPr>
          <p:cNvPr id="8" name="TextBox 7">
            <a:extLst>
              <a:ext uri="{FF2B5EF4-FFF2-40B4-BE49-F238E27FC236}">
                <a16:creationId xmlns="" xmlns:a16="http://schemas.microsoft.com/office/drawing/2014/main" id="{6FADCAF3-A8B8-A14A-A899-160165FC4866}"/>
              </a:ext>
            </a:extLst>
          </p:cNvPr>
          <p:cNvSpPr txBox="1"/>
          <p:nvPr userDrawn="1"/>
        </p:nvSpPr>
        <p:spPr>
          <a:xfrm>
            <a:off x="8448259" y="6415985"/>
            <a:ext cx="586409" cy="307777"/>
          </a:xfrm>
          <a:prstGeom prst="rect">
            <a:avLst/>
          </a:prstGeom>
          <a:noFill/>
        </p:spPr>
        <p:txBody>
          <a:bodyPr wrap="square" rtlCol="0">
            <a:spAutoFit/>
          </a:bodyPr>
          <a:lstStyle/>
          <a:p>
            <a:pPr algn="r"/>
            <a:fld id="{5FE88379-CB5E-BF4C-80A9-48B489FDABFC}" type="slidenum">
              <a:rPr lang="en-US" sz="1400" smtClean="0">
                <a:solidFill>
                  <a:srgbClr val="00B050"/>
                </a:solidFill>
              </a:rPr>
              <a:pPr algn="r"/>
              <a:t>‹#›</a:t>
            </a:fld>
            <a:endParaRPr lang="en-US" sz="1400" dirty="0">
              <a:solidFill>
                <a:srgbClr val="00B050"/>
              </a:solidFill>
            </a:endParaRPr>
          </a:p>
        </p:txBody>
      </p:sp>
    </p:spTree>
    <p:extLst>
      <p:ext uri="{BB962C8B-B14F-4D97-AF65-F5344CB8AC3E}">
        <p14:creationId xmlns:p14="http://schemas.microsoft.com/office/powerpoint/2010/main" val="18220763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914400" rtl="0" eaLnBrk="1" latinLnBrk="0" hangingPunct="1">
        <a:lnSpc>
          <a:spcPct val="90000"/>
        </a:lnSpc>
        <a:spcBef>
          <a:spcPct val="0"/>
        </a:spcBef>
        <a:buNone/>
        <a:defRPr sz="3600" kern="1200">
          <a:solidFill>
            <a:schemeClr val="accent3">
              <a:lumMod val="7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BDE5AB6-6453-E345-9651-6B5CEC233607}"/>
              </a:ext>
            </a:extLst>
          </p:cNvPr>
          <p:cNvSpPr>
            <a:spLocks noGrp="1"/>
          </p:cNvSpPr>
          <p:nvPr>
            <p:ph type="ctrTitle"/>
          </p:nvPr>
        </p:nvSpPr>
        <p:spPr>
          <a:xfrm>
            <a:off x="188843" y="1613778"/>
            <a:ext cx="8736496" cy="1745215"/>
          </a:xfrm>
        </p:spPr>
        <p:txBody>
          <a:bodyPr/>
          <a:lstStyle/>
          <a:p>
            <a:r>
              <a:rPr lang="en-US" dirty="0">
                <a:solidFill>
                  <a:schemeClr val="tx1"/>
                </a:solidFill>
              </a:rPr>
              <a:t>16 Days of Activism for No Gender-Based Violence 2020</a:t>
            </a:r>
          </a:p>
        </p:txBody>
      </p:sp>
      <p:sp>
        <p:nvSpPr>
          <p:cNvPr id="3" name="Subtitle 2">
            <a:extLst>
              <a:ext uri="{FF2B5EF4-FFF2-40B4-BE49-F238E27FC236}">
                <a16:creationId xmlns="" xmlns:a16="http://schemas.microsoft.com/office/drawing/2014/main" id="{0CC68010-42D7-4049-994A-9D99F9EAAF82}"/>
              </a:ext>
            </a:extLst>
          </p:cNvPr>
          <p:cNvSpPr>
            <a:spLocks noGrp="1"/>
          </p:cNvSpPr>
          <p:nvPr>
            <p:ph type="subTitle" idx="1"/>
          </p:nvPr>
        </p:nvSpPr>
        <p:spPr>
          <a:xfrm>
            <a:off x="188843" y="3358992"/>
            <a:ext cx="8736496" cy="3323909"/>
          </a:xfrm>
        </p:spPr>
        <p:txBody>
          <a:bodyPr>
            <a:normAutofit/>
          </a:bodyPr>
          <a:lstStyle/>
          <a:p>
            <a:pPr lvl="0"/>
            <a:r>
              <a:rPr lang="en-ZA" sz="1600" b="1" dirty="0">
                <a:solidFill>
                  <a:schemeClr val="tx1"/>
                </a:solidFill>
              </a:rPr>
              <a:t>“Women’s </a:t>
            </a:r>
            <a:r>
              <a:rPr lang="en-ZA" sz="1600" b="1" i="1" dirty="0">
                <a:solidFill>
                  <a:schemeClr val="tx1"/>
                </a:solidFill>
              </a:rPr>
              <a:t>Economic </a:t>
            </a:r>
            <a:r>
              <a:rPr lang="en-ZA" sz="1600" b="1" i="1" dirty="0">
                <a:solidFill>
                  <a:prstClr val="black">
                    <a:lumMod val="85000"/>
                    <a:lumOff val="15000"/>
                  </a:prstClr>
                </a:solidFill>
              </a:rPr>
              <a:t>Justice for a non-violent and non-sexist South Africa”</a:t>
            </a:r>
          </a:p>
          <a:p>
            <a:pPr lvl="0"/>
            <a:endParaRPr lang="en-ZA" sz="1600" b="1" i="1" dirty="0">
              <a:solidFill>
                <a:prstClr val="black">
                  <a:lumMod val="85000"/>
                  <a:lumOff val="15000"/>
                </a:prstClr>
              </a:solidFill>
            </a:endParaRPr>
          </a:p>
          <a:p>
            <a:pPr lvl="0"/>
            <a:r>
              <a:rPr lang="en-ZA" sz="1600" b="1" dirty="0">
                <a:solidFill>
                  <a:prstClr val="black">
                    <a:lumMod val="85000"/>
                    <a:lumOff val="15000"/>
                  </a:prstClr>
                </a:solidFill>
              </a:rPr>
              <a:t>Call to action to the nation campaign </a:t>
            </a:r>
          </a:p>
          <a:p>
            <a:pPr lvl="0"/>
            <a:r>
              <a:rPr lang="en-ZA" sz="1600" b="1" dirty="0">
                <a:solidFill>
                  <a:prstClr val="black">
                    <a:lumMod val="85000"/>
                    <a:lumOff val="15000"/>
                  </a:prstClr>
                </a:solidFill>
              </a:rPr>
              <a:t>“</a:t>
            </a:r>
            <a:r>
              <a:rPr lang="en-ZA" sz="1600" b="1" i="1" dirty="0">
                <a:solidFill>
                  <a:prstClr val="black">
                    <a:lumMod val="85000"/>
                    <a:lumOff val="15000"/>
                  </a:prstClr>
                </a:solidFill>
              </a:rPr>
              <a:t>Working together to Build a Society where Morality takes Prevalence”</a:t>
            </a:r>
          </a:p>
          <a:p>
            <a:pPr lvl="0"/>
            <a:endParaRPr lang="en-ZA" sz="1600" b="1" i="1" dirty="0">
              <a:solidFill>
                <a:prstClr val="black">
                  <a:lumMod val="85000"/>
                  <a:lumOff val="15000"/>
                </a:prstClr>
              </a:solidFill>
            </a:endParaRPr>
          </a:p>
          <a:p>
            <a:r>
              <a:rPr lang="en-US" sz="1600" i="1" dirty="0">
                <a:solidFill>
                  <a:prstClr val="black">
                    <a:lumMod val="85000"/>
                    <a:lumOff val="15000"/>
                  </a:prstClr>
                </a:solidFill>
              </a:rPr>
              <a:t>“We have a responsibility not to fold our arms while we are witnesses to moral degeneration. We need to be torchbearers and light the way to a society that is morally stronger than we currently have.” - OR Tambo</a:t>
            </a:r>
          </a:p>
          <a:p>
            <a:pPr lvl="0"/>
            <a:endParaRPr lang="en-ZA" sz="1600" b="1" i="1" dirty="0">
              <a:solidFill>
                <a:prstClr val="black">
                  <a:lumMod val="85000"/>
                  <a:lumOff val="15000"/>
                </a:prstClr>
              </a:solidFill>
            </a:endParaRPr>
          </a:p>
          <a:p>
            <a:endParaRPr lang="en-US" dirty="0"/>
          </a:p>
        </p:txBody>
      </p:sp>
    </p:spTree>
    <p:extLst>
      <p:ext uri="{BB962C8B-B14F-4D97-AF65-F5344CB8AC3E}">
        <p14:creationId xmlns:p14="http://schemas.microsoft.com/office/powerpoint/2010/main" val="22667793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3200" dirty="0" smtClean="0"/>
              <a:t>Social Media Campaign </a:t>
            </a:r>
            <a:endParaRPr lang="en-ZA" sz="3200" dirty="0"/>
          </a:p>
        </p:txBody>
      </p:sp>
      <p:sp>
        <p:nvSpPr>
          <p:cNvPr id="3" name="Content Placeholder 2"/>
          <p:cNvSpPr>
            <a:spLocks noGrp="1"/>
          </p:cNvSpPr>
          <p:nvPr>
            <p:ph idx="1"/>
          </p:nvPr>
        </p:nvSpPr>
        <p:spPr>
          <a:xfrm>
            <a:off x="198783" y="1881618"/>
            <a:ext cx="8736495" cy="4735041"/>
          </a:xfrm>
        </p:spPr>
        <p:txBody>
          <a:bodyPr>
            <a:normAutofit fontScale="85000" lnSpcReduction="20000"/>
          </a:bodyPr>
          <a:lstStyle/>
          <a:p>
            <a:pPr marL="0" indent="0">
              <a:buNone/>
            </a:pPr>
            <a:r>
              <a:rPr lang="en-ZA" b="1" dirty="0" smtClean="0"/>
              <a:t>To be done : Call to action social media banners with creative and hashtags to be targeted to the following to play their part:</a:t>
            </a:r>
            <a:endParaRPr lang="en-ZA" b="1" dirty="0"/>
          </a:p>
          <a:p>
            <a:r>
              <a:rPr lang="en-ZA" dirty="0" smtClean="0"/>
              <a:t>The Broadcasters (Briefed already )</a:t>
            </a:r>
            <a:endParaRPr lang="en-ZA" dirty="0"/>
          </a:p>
          <a:p>
            <a:r>
              <a:rPr lang="en-ZA" dirty="0" smtClean="0"/>
              <a:t>Faith </a:t>
            </a:r>
            <a:r>
              <a:rPr lang="en-ZA" dirty="0"/>
              <a:t>Based Organisation</a:t>
            </a:r>
          </a:p>
          <a:p>
            <a:r>
              <a:rPr lang="en-ZA" dirty="0"/>
              <a:t>Community Leaders</a:t>
            </a:r>
          </a:p>
          <a:p>
            <a:r>
              <a:rPr lang="en-ZA" dirty="0"/>
              <a:t>Traditional Leaders </a:t>
            </a:r>
          </a:p>
          <a:p>
            <a:r>
              <a:rPr lang="en-ZA" dirty="0"/>
              <a:t>Moral Regeneration Movement</a:t>
            </a:r>
          </a:p>
          <a:p>
            <a:r>
              <a:rPr lang="en-ZA" dirty="0"/>
              <a:t>Youth Formations</a:t>
            </a:r>
          </a:p>
          <a:p>
            <a:r>
              <a:rPr lang="en-ZA" dirty="0"/>
              <a:t>Teachers </a:t>
            </a:r>
          </a:p>
          <a:p>
            <a:r>
              <a:rPr lang="en-ZA" dirty="0"/>
              <a:t>Learners </a:t>
            </a:r>
          </a:p>
          <a:p>
            <a:r>
              <a:rPr lang="en-ZA" dirty="0"/>
              <a:t>Students formations</a:t>
            </a:r>
          </a:p>
          <a:p>
            <a:r>
              <a:rPr lang="en-ZA" dirty="0"/>
              <a:t>Civil Society Formations</a:t>
            </a:r>
          </a:p>
          <a:p>
            <a:r>
              <a:rPr lang="en-ZA" dirty="0"/>
              <a:t>Political Leaders</a:t>
            </a:r>
          </a:p>
          <a:p>
            <a:r>
              <a:rPr lang="en-ZA" dirty="0">
                <a:solidFill>
                  <a:schemeClr val="tx1"/>
                </a:solidFill>
              </a:rPr>
              <a:t>Private Sector </a:t>
            </a:r>
            <a:endParaRPr lang="en-ZA" dirty="0" smtClean="0">
              <a:solidFill>
                <a:schemeClr val="tx1"/>
              </a:solidFill>
            </a:endParaRPr>
          </a:p>
          <a:p>
            <a:r>
              <a:rPr lang="en-ZA" dirty="0" smtClean="0">
                <a:solidFill>
                  <a:schemeClr val="tx1"/>
                </a:solidFill>
              </a:rPr>
              <a:t>Generic messages for the general publics . </a:t>
            </a:r>
            <a:endParaRPr lang="en-ZA" dirty="0">
              <a:solidFill>
                <a:schemeClr val="tx1"/>
              </a:solidFill>
            </a:endParaRPr>
          </a:p>
          <a:p>
            <a:pPr marL="0" indent="0">
              <a:buNone/>
            </a:pPr>
            <a:r>
              <a:rPr lang="en-ZA" i="1" dirty="0">
                <a:solidFill>
                  <a:schemeClr val="tx1"/>
                </a:solidFill>
              </a:rPr>
              <a:t>Fostering great relationship and partnerships is required in implementing the campaign </a:t>
            </a:r>
          </a:p>
        </p:txBody>
      </p:sp>
    </p:spTree>
    <p:extLst>
      <p:ext uri="{BB962C8B-B14F-4D97-AF65-F5344CB8AC3E}">
        <p14:creationId xmlns:p14="http://schemas.microsoft.com/office/powerpoint/2010/main" val="8539620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C1DCC638-5E97-9840-A81E-0033E810AA6D}" type="slidenum">
              <a:rPr lang="en-US" smtClean="0"/>
              <a:t>11</a:t>
            </a:fld>
            <a:endParaRPr lang="en-US"/>
          </a:p>
        </p:txBody>
      </p:sp>
      <p:sp>
        <p:nvSpPr>
          <p:cNvPr id="2" name="Title 1"/>
          <p:cNvSpPr>
            <a:spLocks noGrp="1"/>
          </p:cNvSpPr>
          <p:nvPr>
            <p:ph type="title" idx="4294967295"/>
          </p:nvPr>
        </p:nvSpPr>
        <p:spPr>
          <a:xfrm>
            <a:off x="0" y="1139825"/>
            <a:ext cx="8756650" cy="779463"/>
          </a:xfrm>
        </p:spPr>
        <p:txBody>
          <a:bodyPr>
            <a:normAutofit/>
          </a:bodyPr>
          <a:lstStyle/>
          <a:p>
            <a:r>
              <a:rPr lang="en-ZA" sz="3200" dirty="0" smtClean="0"/>
              <a:t>Build up activity 2 and 3</a:t>
            </a:r>
            <a:endParaRPr lang="en-ZA" sz="3200" dirty="0"/>
          </a:p>
        </p:txBody>
      </p:sp>
      <p:sp>
        <p:nvSpPr>
          <p:cNvPr id="3" name="Content Placeholder 2"/>
          <p:cNvSpPr>
            <a:spLocks noGrp="1"/>
          </p:cNvSpPr>
          <p:nvPr>
            <p:ph sz="half" idx="4294967295"/>
          </p:nvPr>
        </p:nvSpPr>
        <p:spPr>
          <a:xfrm>
            <a:off x="323557" y="1919288"/>
            <a:ext cx="3886200" cy="4351337"/>
          </a:xfrm>
        </p:spPr>
        <p:txBody>
          <a:bodyPr>
            <a:normAutofit/>
          </a:bodyPr>
          <a:lstStyle/>
          <a:p>
            <a:pPr marL="0" indent="0">
              <a:buNone/>
            </a:pPr>
            <a:r>
              <a:rPr lang="en-ZA" b="1" dirty="0" smtClean="0"/>
              <a:t>Pre-briefing meeting with all broadcasters on 16 days campaign (done)</a:t>
            </a:r>
          </a:p>
          <a:p>
            <a:pPr marL="0" indent="0">
              <a:buNone/>
            </a:pPr>
            <a:endParaRPr lang="en-ZA" b="1" dirty="0" smtClean="0"/>
          </a:p>
          <a:p>
            <a:pPr marL="0" indent="0">
              <a:buNone/>
            </a:pPr>
            <a:r>
              <a:rPr lang="en-ZA" b="1" dirty="0" smtClean="0"/>
              <a:t>Media Statement and Advisories</a:t>
            </a:r>
            <a:endParaRPr lang="en-ZA" dirty="0"/>
          </a:p>
          <a:p>
            <a:r>
              <a:rPr lang="en-ZA" dirty="0" smtClean="0"/>
              <a:t>Congratulating Miss  </a:t>
            </a:r>
            <a:r>
              <a:rPr lang="en-ZA" dirty="0"/>
              <a:t>SA  Oct </a:t>
            </a:r>
            <a:r>
              <a:rPr lang="en-ZA" dirty="0" smtClean="0"/>
              <a:t>2000</a:t>
            </a:r>
            <a:endParaRPr lang="en-ZA" dirty="0"/>
          </a:p>
          <a:p>
            <a:r>
              <a:rPr lang="en-ZA" dirty="0"/>
              <a:t>Meeting with the SANTAGO Oct </a:t>
            </a:r>
            <a:r>
              <a:rPr lang="en-ZA" dirty="0" smtClean="0"/>
              <a:t>2000</a:t>
            </a:r>
          </a:p>
          <a:p>
            <a:endParaRPr lang="en-ZA" dirty="0"/>
          </a:p>
          <a:p>
            <a:pPr marL="0" indent="0">
              <a:buNone/>
            </a:pPr>
            <a:r>
              <a:rPr lang="en-ZA" b="1" dirty="0" smtClean="0"/>
              <a:t>Opinion piece and articles</a:t>
            </a:r>
            <a:endParaRPr lang="en-ZA" b="1" dirty="0"/>
          </a:p>
          <a:p>
            <a:r>
              <a:rPr lang="en-ZA" dirty="0" smtClean="0"/>
              <a:t>Leadership Magazine: Nov 2000</a:t>
            </a:r>
          </a:p>
          <a:p>
            <a:r>
              <a:rPr lang="en-ZA" dirty="0" smtClean="0"/>
              <a:t>Pubic Service Magazine:  Nov 2000</a:t>
            </a:r>
          </a:p>
          <a:p>
            <a:r>
              <a:rPr lang="en-ZA" dirty="0" smtClean="0"/>
              <a:t>Sunday  Newspapers</a:t>
            </a:r>
            <a:endParaRPr lang="en-ZA" dirty="0"/>
          </a:p>
        </p:txBody>
      </p:sp>
      <p:pic>
        <p:nvPicPr>
          <p:cNvPr id="6" name="Picture 5"/>
          <p:cNvPicPr>
            <a:picLocks noChangeAspect="1"/>
          </p:cNvPicPr>
          <p:nvPr/>
        </p:nvPicPr>
        <p:blipFill>
          <a:blip r:embed="rId3"/>
          <a:stretch>
            <a:fillRect/>
          </a:stretch>
        </p:blipFill>
        <p:spPr>
          <a:xfrm>
            <a:off x="4953151" y="1930271"/>
            <a:ext cx="3956647" cy="4426080"/>
          </a:xfrm>
          <a:prstGeom prst="rect">
            <a:avLst/>
          </a:prstGeom>
        </p:spPr>
      </p:pic>
    </p:spTree>
    <p:extLst>
      <p:ext uri="{BB962C8B-B14F-4D97-AF65-F5344CB8AC3E}">
        <p14:creationId xmlns:p14="http://schemas.microsoft.com/office/powerpoint/2010/main" val="372784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843" y="1027841"/>
            <a:ext cx="8756374" cy="779462"/>
          </a:xfrm>
        </p:spPr>
        <p:txBody>
          <a:bodyPr>
            <a:normAutofit/>
          </a:bodyPr>
          <a:lstStyle/>
          <a:p>
            <a:r>
              <a:rPr lang="en-ZA" sz="3200" dirty="0" smtClean="0"/>
              <a:t>Build up activity 3 and 4</a:t>
            </a:r>
            <a:endParaRPr lang="en-ZA" sz="3200" dirty="0"/>
          </a:p>
        </p:txBody>
      </p:sp>
      <p:sp>
        <p:nvSpPr>
          <p:cNvPr id="5" name="Content Placeholder 4"/>
          <p:cNvSpPr>
            <a:spLocks noGrp="1"/>
          </p:cNvSpPr>
          <p:nvPr>
            <p:ph sz="half" idx="1"/>
          </p:nvPr>
        </p:nvSpPr>
        <p:spPr>
          <a:xfrm>
            <a:off x="433541" y="2019699"/>
            <a:ext cx="3886200" cy="4351338"/>
          </a:xfrm>
        </p:spPr>
        <p:txBody>
          <a:bodyPr>
            <a:normAutofit fontScale="92500" lnSpcReduction="20000"/>
          </a:bodyPr>
          <a:lstStyle/>
          <a:p>
            <a:pPr marL="0" indent="0">
              <a:buNone/>
            </a:pPr>
            <a:r>
              <a:rPr lang="en-US" b="1" dirty="0" smtClean="0"/>
              <a:t>Webinar on virtual </a:t>
            </a:r>
            <a:r>
              <a:rPr lang="en-US" b="1" dirty="0" err="1" smtClean="0"/>
              <a:t>mtaxi</a:t>
            </a:r>
            <a:r>
              <a:rPr lang="en-US" b="1" dirty="0" smtClean="0"/>
              <a:t> alliance industry </a:t>
            </a:r>
          </a:p>
          <a:p>
            <a:pPr marL="0" indent="0">
              <a:buNone/>
            </a:pPr>
            <a:r>
              <a:rPr lang="en-US" dirty="0" smtClean="0"/>
              <a:t>Theme: “a 365 days safe taxi industry for women youth and persons with disabilities”</a:t>
            </a:r>
          </a:p>
          <a:p>
            <a:pPr marL="0" indent="0">
              <a:buNone/>
            </a:pPr>
            <a:endParaRPr lang="en-US" dirty="0" smtClean="0"/>
          </a:p>
          <a:p>
            <a:r>
              <a:rPr lang="en-US" dirty="0" smtClean="0"/>
              <a:t>Date: 06 November 2020</a:t>
            </a:r>
          </a:p>
          <a:p>
            <a:r>
              <a:rPr lang="en-US" dirty="0" smtClean="0"/>
              <a:t>Time: 10:00 – 13:00</a:t>
            </a:r>
          </a:p>
          <a:p>
            <a:r>
              <a:rPr lang="en-US" dirty="0"/>
              <a:t>V</a:t>
            </a:r>
            <a:r>
              <a:rPr lang="en-US" dirty="0" smtClean="0"/>
              <a:t>enue: Microsoft teams meeting</a:t>
            </a:r>
          </a:p>
          <a:p>
            <a:pPr marL="0" indent="0">
              <a:buNone/>
            </a:pPr>
            <a:r>
              <a:rPr lang="en-US" dirty="0" smtClean="0"/>
              <a:t>Announce Miss SA as brand ambassador for GBVF and include her in the </a:t>
            </a:r>
            <a:r>
              <a:rPr lang="en-US" dirty="0" err="1" smtClean="0"/>
              <a:t>programme</a:t>
            </a:r>
            <a:r>
              <a:rPr lang="en-US" dirty="0" smtClean="0"/>
              <a:t> to speak </a:t>
            </a:r>
            <a:r>
              <a:rPr lang="en-US" dirty="0"/>
              <a:t>about Psychosocial </a:t>
            </a:r>
            <a:r>
              <a:rPr lang="en-US" dirty="0" err="1"/>
              <a:t>Behaviour</a:t>
            </a:r>
            <a:endParaRPr lang="en-US" dirty="0" smtClean="0"/>
          </a:p>
          <a:p>
            <a:pPr marL="0" indent="0">
              <a:buNone/>
            </a:pPr>
            <a:endParaRPr lang="en-US" dirty="0" smtClean="0"/>
          </a:p>
          <a:p>
            <a:pPr marL="0" indent="0">
              <a:buNone/>
            </a:pPr>
            <a:r>
              <a:rPr lang="en-US" b="1" dirty="0" smtClean="0"/>
              <a:t>Required</a:t>
            </a:r>
            <a:r>
              <a:rPr lang="en-US" dirty="0" smtClean="0"/>
              <a:t>:</a:t>
            </a:r>
          </a:p>
          <a:p>
            <a:pPr>
              <a:buFont typeface="Wingdings" panose="05000000000000000000" pitchFamily="2" charset="2"/>
              <a:buChar char="ü"/>
            </a:pPr>
            <a:r>
              <a:rPr lang="en-US" dirty="0" smtClean="0"/>
              <a:t>Media advisory</a:t>
            </a:r>
          </a:p>
          <a:p>
            <a:pPr>
              <a:buFont typeface="Wingdings" panose="05000000000000000000" pitchFamily="2" charset="2"/>
              <a:buChar char="ü"/>
            </a:pPr>
            <a:r>
              <a:rPr lang="en-US" dirty="0" smtClean="0"/>
              <a:t>Social Media Banners</a:t>
            </a:r>
          </a:p>
          <a:p>
            <a:pPr>
              <a:buFont typeface="Wingdings" panose="05000000000000000000" pitchFamily="2" charset="2"/>
              <a:buChar char="ü"/>
            </a:pPr>
            <a:r>
              <a:rPr lang="en-US" dirty="0" smtClean="0"/>
              <a:t>Sound Bites</a:t>
            </a:r>
          </a:p>
          <a:p>
            <a:pPr>
              <a:buFont typeface="Wingdings" panose="05000000000000000000" pitchFamily="2" charset="2"/>
              <a:buChar char="ü"/>
            </a:pPr>
            <a:r>
              <a:rPr lang="en-US" dirty="0" smtClean="0"/>
              <a:t>Media interviews </a:t>
            </a:r>
          </a:p>
          <a:p>
            <a:pPr marL="0" indent="0">
              <a:buNone/>
            </a:pPr>
            <a:endParaRPr lang="en-US" dirty="0" smtClean="0"/>
          </a:p>
          <a:p>
            <a:endParaRPr lang="en-US" dirty="0"/>
          </a:p>
        </p:txBody>
      </p:sp>
      <p:pic>
        <p:nvPicPr>
          <p:cNvPr id="12" name="Content Placeholder 11"/>
          <p:cNvPicPr>
            <a:picLocks noGrp="1" noChangeAspect="1"/>
          </p:cNvPicPr>
          <p:nvPr>
            <p:ph sz="half" idx="2"/>
          </p:nvPr>
        </p:nvPicPr>
        <p:blipFill>
          <a:blip r:embed="rId2"/>
          <a:stretch>
            <a:fillRect/>
          </a:stretch>
        </p:blipFill>
        <p:spPr>
          <a:xfrm>
            <a:off x="4871102" y="1846331"/>
            <a:ext cx="3880597" cy="4351338"/>
          </a:xfrm>
          <a:prstGeom prst="rect">
            <a:avLst/>
          </a:prstGeom>
        </p:spPr>
      </p:pic>
    </p:spTree>
    <p:extLst>
      <p:ext uri="{BB962C8B-B14F-4D97-AF65-F5344CB8AC3E}">
        <p14:creationId xmlns:p14="http://schemas.microsoft.com/office/powerpoint/2010/main" val="1925639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963" y="1040730"/>
            <a:ext cx="8756374" cy="779462"/>
          </a:xfrm>
        </p:spPr>
        <p:txBody>
          <a:bodyPr>
            <a:normAutofit fontScale="90000"/>
          </a:bodyPr>
          <a:lstStyle/>
          <a:p>
            <a:r>
              <a:rPr lang="en-ZA" sz="3200" dirty="0" smtClean="0"/>
              <a:t>During 16 days Campaign proposed </a:t>
            </a:r>
            <a:r>
              <a:rPr lang="en-ZA" sz="3200" dirty="0" err="1" smtClean="0"/>
              <a:t>comms</a:t>
            </a:r>
            <a:r>
              <a:rPr lang="en-ZA" sz="3200" dirty="0" smtClean="0"/>
              <a:t> activities </a:t>
            </a:r>
            <a:endParaRPr lang="en-ZA" sz="3200" dirty="0"/>
          </a:p>
        </p:txBody>
      </p:sp>
      <p:sp>
        <p:nvSpPr>
          <p:cNvPr id="3" name="Content Placeholder 2"/>
          <p:cNvSpPr>
            <a:spLocks noGrp="1"/>
          </p:cNvSpPr>
          <p:nvPr>
            <p:ph sz="half" idx="1"/>
          </p:nvPr>
        </p:nvSpPr>
        <p:spPr>
          <a:xfrm>
            <a:off x="188843" y="2005013"/>
            <a:ext cx="3886200" cy="4351338"/>
          </a:xfrm>
        </p:spPr>
        <p:txBody>
          <a:bodyPr>
            <a:normAutofit fontScale="92500" lnSpcReduction="10000"/>
          </a:bodyPr>
          <a:lstStyle/>
          <a:p>
            <a:pPr algn="just"/>
            <a:r>
              <a:rPr lang="en-ZA" dirty="0" smtClean="0"/>
              <a:t>Dedicate Sunday to a national moment of silence for the victims and  those who have lost their lives due to GBVF and a National prayer </a:t>
            </a:r>
            <a:r>
              <a:rPr lang="en-US" dirty="0"/>
              <a:t>on building a society </a:t>
            </a:r>
            <a:r>
              <a:rPr lang="en-US" dirty="0" smtClean="0"/>
              <a:t>free from GBVF</a:t>
            </a:r>
            <a:endParaRPr lang="en-US" dirty="0"/>
          </a:p>
          <a:p>
            <a:pPr algn="just"/>
            <a:r>
              <a:rPr lang="en-US" dirty="0"/>
              <a:t>Minister to host a dialogue with young women and girls in partnership with proudly SA, Small Business ,</a:t>
            </a:r>
            <a:r>
              <a:rPr lang="en-US" dirty="0" smtClean="0"/>
              <a:t> </a:t>
            </a:r>
            <a:r>
              <a:rPr lang="en-US" dirty="0"/>
              <a:t>CEOs of leading companies in SA </a:t>
            </a:r>
            <a:r>
              <a:rPr lang="en-US" dirty="0" smtClean="0"/>
              <a:t> and Miss SA</a:t>
            </a:r>
            <a:endParaRPr lang="en-US" dirty="0"/>
          </a:p>
          <a:p>
            <a:pPr marL="0" indent="0" algn="just">
              <a:buNone/>
            </a:pPr>
            <a:endParaRPr lang="en-ZA" dirty="0" smtClean="0"/>
          </a:p>
          <a:p>
            <a:pPr algn="just"/>
            <a:r>
              <a:rPr lang="en-ZA" dirty="0" smtClean="0"/>
              <a:t>Webinar with Private Sector CEOs to discuss women economic  empowerment </a:t>
            </a:r>
          </a:p>
          <a:p>
            <a:pPr algn="just"/>
            <a:endParaRPr lang="en-ZA" dirty="0" smtClean="0"/>
          </a:p>
          <a:p>
            <a:pPr algn="just"/>
            <a:r>
              <a:rPr lang="en-ZA" dirty="0" smtClean="0"/>
              <a:t>Webinar with government senior officials responsible for gender mainstreaming or  women empowerment to give an update on women economic empowerment </a:t>
            </a:r>
          </a:p>
          <a:p>
            <a:pPr algn="just"/>
            <a:endParaRPr lang="en-ZA" dirty="0"/>
          </a:p>
        </p:txBody>
      </p:sp>
      <p:sp>
        <p:nvSpPr>
          <p:cNvPr id="4" name="Content Placeholder 3"/>
          <p:cNvSpPr>
            <a:spLocks noGrp="1"/>
          </p:cNvSpPr>
          <p:nvPr>
            <p:ph sz="half" idx="2"/>
          </p:nvPr>
        </p:nvSpPr>
        <p:spPr>
          <a:xfrm>
            <a:off x="4629150" y="1912602"/>
            <a:ext cx="3886200" cy="4351338"/>
          </a:xfrm>
        </p:spPr>
        <p:txBody>
          <a:bodyPr>
            <a:normAutofit fontScale="92500" lnSpcReduction="10000"/>
          </a:bodyPr>
          <a:lstStyle/>
          <a:p>
            <a:pPr>
              <a:lnSpc>
                <a:spcPct val="110000"/>
              </a:lnSpc>
            </a:pPr>
            <a:r>
              <a:rPr lang="en-US" dirty="0" smtClean="0"/>
              <a:t>Minister to host national  </a:t>
            </a:r>
            <a:r>
              <a:rPr lang="en-US" dirty="0" err="1" smtClean="0"/>
              <a:t>Imbizo</a:t>
            </a:r>
            <a:r>
              <a:rPr lang="en-US" dirty="0" smtClean="0"/>
              <a:t>   with  </a:t>
            </a:r>
            <a:r>
              <a:rPr lang="en-US" dirty="0"/>
              <a:t>men and </a:t>
            </a:r>
            <a:r>
              <a:rPr lang="en-US" dirty="0" smtClean="0"/>
              <a:t>boys on how they can become ambassadors in preventing GBVF with a link to all  social media</a:t>
            </a:r>
          </a:p>
          <a:p>
            <a:r>
              <a:rPr lang="en-ZA" dirty="0" smtClean="0"/>
              <a:t>Signing of the National Pledge on GBVF.</a:t>
            </a:r>
            <a:r>
              <a:rPr lang="en-US" b="1" i="1" dirty="0" smtClean="0"/>
              <a:t>Working </a:t>
            </a:r>
            <a:r>
              <a:rPr lang="en-US" b="1" i="1" dirty="0"/>
              <a:t>together to Build a Society where Morality takes </a:t>
            </a:r>
            <a:r>
              <a:rPr lang="en-US" b="1" i="1" dirty="0" smtClean="0"/>
              <a:t>Prevalence</a:t>
            </a:r>
            <a:endParaRPr lang="en-US" b="1" i="1" dirty="0"/>
          </a:p>
          <a:p>
            <a:r>
              <a:rPr lang="en-ZA" dirty="0" smtClean="0"/>
              <a:t>Closing event : Be the Light Campaign in partnership with Vodacom</a:t>
            </a:r>
            <a:endParaRPr lang="en-ZA" dirty="0"/>
          </a:p>
        </p:txBody>
      </p:sp>
      <p:sp>
        <p:nvSpPr>
          <p:cNvPr id="5" name="Slide Number Placeholder 4"/>
          <p:cNvSpPr>
            <a:spLocks noGrp="1"/>
          </p:cNvSpPr>
          <p:nvPr>
            <p:ph type="sldNum" sz="quarter" idx="12"/>
          </p:nvPr>
        </p:nvSpPr>
        <p:spPr/>
        <p:txBody>
          <a:bodyPr/>
          <a:lstStyle/>
          <a:p>
            <a:fld id="{C1DCC638-5E97-9840-A81E-0033E810AA6D}" type="slidenum">
              <a:rPr lang="en-US" smtClean="0"/>
              <a:t>13</a:t>
            </a:fld>
            <a:endParaRPr lang="en-US"/>
          </a:p>
        </p:txBody>
      </p:sp>
    </p:spTree>
    <p:extLst>
      <p:ext uri="{BB962C8B-B14F-4D97-AF65-F5344CB8AC3E}">
        <p14:creationId xmlns:p14="http://schemas.microsoft.com/office/powerpoint/2010/main" val="23593983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3200" dirty="0" smtClean="0"/>
              <a:t>Post 16 </a:t>
            </a:r>
            <a:r>
              <a:rPr lang="en-ZA" sz="3200" smtClean="0"/>
              <a:t>days  Proposed </a:t>
            </a:r>
            <a:r>
              <a:rPr lang="en-ZA" sz="3200" dirty="0" err="1" smtClean="0"/>
              <a:t>Comms</a:t>
            </a:r>
            <a:r>
              <a:rPr lang="en-ZA" sz="3200" dirty="0" smtClean="0"/>
              <a:t> Activities</a:t>
            </a:r>
            <a:endParaRPr lang="en-ZA" sz="3200" dirty="0"/>
          </a:p>
        </p:txBody>
      </p:sp>
      <p:sp>
        <p:nvSpPr>
          <p:cNvPr id="3" name="Content Placeholder 2"/>
          <p:cNvSpPr>
            <a:spLocks noGrp="1"/>
          </p:cNvSpPr>
          <p:nvPr>
            <p:ph idx="1"/>
          </p:nvPr>
        </p:nvSpPr>
        <p:spPr>
          <a:xfrm>
            <a:off x="407505" y="1944071"/>
            <a:ext cx="8736495" cy="4596641"/>
          </a:xfrm>
        </p:spPr>
        <p:txBody>
          <a:bodyPr>
            <a:normAutofit fontScale="92500" lnSpcReduction="10000"/>
          </a:bodyPr>
          <a:lstStyle/>
          <a:p>
            <a:pPr algn="just"/>
            <a:r>
              <a:rPr lang="en-ZA" dirty="0"/>
              <a:t>Minister to deliver university lectures on economic empowerment and empathetic leadership across the country </a:t>
            </a:r>
          </a:p>
          <a:p>
            <a:pPr algn="just"/>
            <a:r>
              <a:rPr lang="en-ZA" dirty="0" smtClean="0"/>
              <a:t>Partner with the Department of Basic Education to launch  National School Debates on the causes of GBVF, its consequences  and how to prevent it from happening ( utilise the current school debate competition platforms) </a:t>
            </a:r>
          </a:p>
          <a:p>
            <a:pPr algn="just"/>
            <a:r>
              <a:rPr lang="en-ZA" dirty="0" smtClean="0"/>
              <a:t>Written essays competition  on how to end GBVF in South Africa, the first 10 best essays to be published in selected newspapers . Winners can be interviewed in all platforms </a:t>
            </a:r>
          </a:p>
          <a:p>
            <a:pPr algn="just"/>
            <a:r>
              <a:rPr lang="en-ZA" dirty="0" smtClean="0"/>
              <a:t>Partner with youth formations and student leaders to become GBVF ambassadors </a:t>
            </a:r>
          </a:p>
          <a:p>
            <a:pPr algn="just"/>
            <a:r>
              <a:rPr lang="en-ZA" dirty="0" smtClean="0"/>
              <a:t>Partner with SANTACO for taxi drivers to become GBVF ambassadors (Done)</a:t>
            </a:r>
          </a:p>
          <a:p>
            <a:pPr algn="just"/>
            <a:r>
              <a:rPr lang="en-ZA" dirty="0" smtClean="0"/>
              <a:t>Partner with ACSA to co-brand all the airport sites </a:t>
            </a:r>
          </a:p>
          <a:p>
            <a:pPr algn="just"/>
            <a:r>
              <a:rPr lang="en-ZA" dirty="0" smtClean="0"/>
              <a:t>Partner with PSL to project GBVF messages in all their games </a:t>
            </a:r>
          </a:p>
          <a:p>
            <a:pPr algn="just"/>
            <a:r>
              <a:rPr lang="en-ZA" dirty="0" smtClean="0"/>
              <a:t>Partner with SABC to incorporate GBVF messages on their shows story lines</a:t>
            </a:r>
          </a:p>
          <a:p>
            <a:pPr algn="just"/>
            <a:r>
              <a:rPr lang="en-ZA" dirty="0" smtClean="0"/>
              <a:t>Encourage </a:t>
            </a:r>
            <a:r>
              <a:rPr lang="en-ZA" dirty="0" err="1" smtClean="0"/>
              <a:t>gov</a:t>
            </a:r>
            <a:r>
              <a:rPr lang="en-ZA" dirty="0" smtClean="0"/>
              <a:t> and all stakeholders to implement the NSP in pillars in partnership with DWYPD</a:t>
            </a:r>
            <a:endParaRPr lang="en-ZA" dirty="0"/>
          </a:p>
        </p:txBody>
      </p:sp>
    </p:spTree>
    <p:extLst>
      <p:ext uri="{BB962C8B-B14F-4D97-AF65-F5344CB8AC3E}">
        <p14:creationId xmlns:p14="http://schemas.microsoft.com/office/powerpoint/2010/main" val="8536946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1709738"/>
            <a:ext cx="9144000" cy="2852737"/>
          </a:xfrm>
        </p:spPr>
        <p:txBody>
          <a:bodyPr/>
          <a:lstStyle/>
          <a:p>
            <a:pPr algn="ctr"/>
            <a:r>
              <a:rPr lang="en-ZA" dirty="0"/>
              <a:t>THANK YOU !</a:t>
            </a:r>
          </a:p>
        </p:txBody>
      </p:sp>
    </p:spTree>
    <p:extLst>
      <p:ext uri="{BB962C8B-B14F-4D97-AF65-F5344CB8AC3E}">
        <p14:creationId xmlns:p14="http://schemas.microsoft.com/office/powerpoint/2010/main" val="4224112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DA68683-A3A0-924C-B221-A8B31D9904C1}"/>
              </a:ext>
            </a:extLst>
          </p:cNvPr>
          <p:cNvSpPr>
            <a:spLocks noGrp="1"/>
          </p:cNvSpPr>
          <p:nvPr>
            <p:ph type="title"/>
          </p:nvPr>
        </p:nvSpPr>
        <p:spPr>
          <a:xfrm>
            <a:off x="198783" y="911502"/>
            <a:ext cx="8736495" cy="767931"/>
          </a:xfrm>
        </p:spPr>
        <p:txBody>
          <a:bodyPr/>
          <a:lstStyle/>
          <a:p>
            <a:r>
              <a:rPr lang="en-US" dirty="0"/>
              <a:t>Background</a:t>
            </a:r>
          </a:p>
        </p:txBody>
      </p:sp>
      <p:sp>
        <p:nvSpPr>
          <p:cNvPr id="3" name="Content Placeholder 2">
            <a:extLst>
              <a:ext uri="{FF2B5EF4-FFF2-40B4-BE49-F238E27FC236}">
                <a16:creationId xmlns="" xmlns:a16="http://schemas.microsoft.com/office/drawing/2014/main" id="{780205F3-5AA7-1B4F-8254-6CBB9615219D}"/>
              </a:ext>
            </a:extLst>
          </p:cNvPr>
          <p:cNvSpPr>
            <a:spLocks noGrp="1"/>
          </p:cNvSpPr>
          <p:nvPr>
            <p:ph idx="1"/>
          </p:nvPr>
        </p:nvSpPr>
        <p:spPr>
          <a:xfrm>
            <a:off x="198783" y="1679433"/>
            <a:ext cx="8736495" cy="5452887"/>
          </a:xfrm>
        </p:spPr>
        <p:txBody>
          <a:bodyPr>
            <a:normAutofit/>
          </a:bodyPr>
          <a:lstStyle/>
          <a:p>
            <a:pPr algn="just">
              <a:lnSpc>
                <a:spcPct val="100000"/>
              </a:lnSpc>
            </a:pPr>
            <a:r>
              <a:rPr lang="en-US" sz="1600" dirty="0">
                <a:solidFill>
                  <a:schemeClr val="tx1"/>
                </a:solidFill>
              </a:rPr>
              <a:t>16 Days of Activism for No Gender-Based Violence 2020 will be recognized under the theme: “</a:t>
            </a:r>
            <a:r>
              <a:rPr lang="en-US" sz="1600" b="1" i="1" dirty="0">
                <a:solidFill>
                  <a:schemeClr val="tx1"/>
                </a:solidFill>
              </a:rPr>
              <a:t>Women’s </a:t>
            </a:r>
            <a:r>
              <a:rPr lang="en-ZA" sz="1600" b="1" i="1" dirty="0"/>
              <a:t>Economic Justice for a non-violent and non-sexist South Africa</a:t>
            </a:r>
            <a:r>
              <a:rPr lang="en-ZA" sz="1600" b="1" dirty="0"/>
              <a:t>”</a:t>
            </a:r>
          </a:p>
          <a:p>
            <a:pPr algn="just">
              <a:lnSpc>
                <a:spcPct val="100000"/>
              </a:lnSpc>
            </a:pPr>
            <a:r>
              <a:rPr lang="en-ZA" sz="1600" dirty="0"/>
              <a:t>It is well documented that South Africa (SA) has one of the highest rates of Gender-Based Violence in the world (5 times higher than the global average). </a:t>
            </a:r>
          </a:p>
          <a:p>
            <a:pPr algn="just">
              <a:lnSpc>
                <a:spcPct val="100000"/>
              </a:lnSpc>
            </a:pPr>
            <a:r>
              <a:rPr lang="en-ZA" sz="1600" dirty="0"/>
              <a:t>The 16 Days of Activism for No Gender-Based Violence (16 Days Campaign) is a United Nations campaign which takes place annually from 25 November (International Day of No Violence against Women) to 10 December (International Human Rights Day). </a:t>
            </a:r>
          </a:p>
          <a:p>
            <a:pPr algn="just">
              <a:lnSpc>
                <a:spcPct val="100000"/>
              </a:lnSpc>
            </a:pPr>
            <a:r>
              <a:rPr lang="en-ZA" sz="1600" dirty="0"/>
              <a:t>The launch of 16 Days of Activism takes place during Disability Rights Awareness Month. </a:t>
            </a:r>
          </a:p>
          <a:p>
            <a:pPr algn="just">
              <a:lnSpc>
                <a:spcPct val="100000"/>
              </a:lnSpc>
            </a:pPr>
            <a:r>
              <a:rPr lang="en-ZA" sz="1600" dirty="0"/>
              <a:t>Government launched the Campaign in 1998. </a:t>
            </a:r>
            <a:r>
              <a:rPr lang="en-ZA" sz="1600" dirty="0" smtClean="0"/>
              <a:t>However</a:t>
            </a:r>
            <a:r>
              <a:rPr lang="en-ZA" sz="1600" dirty="0"/>
              <a:t>, the scourge of violence against women and children persists in part due to the ineffective implementation of policies and frameworks, as well as persistent patriarchal systems that place a value on women in relation to their servitude to men and society. Toxic cultural and religious practises also devalue women and consider them of less value to men. </a:t>
            </a:r>
            <a:endParaRPr lang="en-ZA" sz="1600" dirty="0" smtClean="0"/>
          </a:p>
          <a:p>
            <a:pPr algn="just">
              <a:lnSpc>
                <a:spcPct val="100000"/>
              </a:lnSpc>
            </a:pPr>
            <a:r>
              <a:rPr lang="en-US" sz="1600" dirty="0" smtClean="0"/>
              <a:t>Therefore preventing gender-based </a:t>
            </a:r>
            <a:r>
              <a:rPr lang="en-US" sz="1600" dirty="0"/>
              <a:t>violence and </a:t>
            </a:r>
            <a:r>
              <a:rPr lang="en-US" sz="1600" dirty="0" err="1"/>
              <a:t>femicide</a:t>
            </a:r>
            <a:r>
              <a:rPr lang="en-US" sz="1600" dirty="0"/>
              <a:t> before it happens is critical. </a:t>
            </a:r>
            <a:endParaRPr lang="en-ZA" sz="1600" dirty="0"/>
          </a:p>
        </p:txBody>
      </p:sp>
    </p:spTree>
    <p:extLst>
      <p:ext uri="{BB962C8B-B14F-4D97-AF65-F5344CB8AC3E}">
        <p14:creationId xmlns:p14="http://schemas.microsoft.com/office/powerpoint/2010/main" val="18038983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780205F3-5AA7-1B4F-8254-6CBB9615219D}"/>
              </a:ext>
            </a:extLst>
          </p:cNvPr>
          <p:cNvSpPr>
            <a:spLocks noGrp="1"/>
          </p:cNvSpPr>
          <p:nvPr>
            <p:ph idx="1"/>
          </p:nvPr>
        </p:nvSpPr>
        <p:spPr>
          <a:xfrm>
            <a:off x="198783" y="1913155"/>
            <a:ext cx="8736495" cy="4944845"/>
          </a:xfrm>
        </p:spPr>
        <p:txBody>
          <a:bodyPr>
            <a:normAutofit fontScale="92500" lnSpcReduction="10000"/>
          </a:bodyPr>
          <a:lstStyle/>
          <a:p>
            <a:pPr lvl="0" algn="just">
              <a:lnSpc>
                <a:spcPct val="100000"/>
              </a:lnSpc>
            </a:pPr>
            <a:r>
              <a:rPr lang="en-US" sz="1500" dirty="0">
                <a:solidFill>
                  <a:schemeClr val="tx1"/>
                </a:solidFill>
              </a:rPr>
              <a:t>Pillar 2 of the National Strategic Plan on GBVF titled, Prevention and Rebuilding of Social Cohesion, focuses on the elimination of social acceptance of all forms of violence against women, children, and LGBTQIA+ persons through developing and implementing evidence-based programmatic interventions. The NSP states: Effective prevention means addressing the range of risk factors that drive gender-based violence, </a:t>
            </a:r>
            <a:r>
              <a:rPr lang="en-US" sz="1500" dirty="0" err="1">
                <a:solidFill>
                  <a:schemeClr val="tx1"/>
                </a:solidFill>
              </a:rPr>
              <a:t>femicide</a:t>
            </a:r>
            <a:r>
              <a:rPr lang="en-US" sz="1500" dirty="0">
                <a:solidFill>
                  <a:schemeClr val="tx1"/>
                </a:solidFill>
              </a:rPr>
              <a:t> and violence and contribute towards the </a:t>
            </a:r>
            <a:r>
              <a:rPr lang="en-US" sz="1500" dirty="0" err="1">
                <a:solidFill>
                  <a:schemeClr val="tx1"/>
                </a:solidFill>
              </a:rPr>
              <a:t>normalisation</a:t>
            </a:r>
            <a:r>
              <a:rPr lang="en-US" sz="1500" dirty="0">
                <a:solidFill>
                  <a:schemeClr val="tx1"/>
                </a:solidFill>
              </a:rPr>
              <a:t> of violence (Page 44</a:t>
            </a:r>
            <a:r>
              <a:rPr lang="en-US" sz="1500" dirty="0" smtClean="0">
                <a:solidFill>
                  <a:schemeClr val="tx1"/>
                </a:solidFill>
              </a:rPr>
              <a:t>)</a:t>
            </a:r>
            <a:endParaRPr lang="en-ZA" sz="1500" dirty="0" smtClean="0">
              <a:solidFill>
                <a:schemeClr val="tx1"/>
              </a:solidFill>
            </a:endParaRPr>
          </a:p>
          <a:p>
            <a:pPr lvl="0" algn="just">
              <a:lnSpc>
                <a:spcPct val="100000"/>
              </a:lnSpc>
            </a:pPr>
            <a:r>
              <a:rPr lang="en-ZA" sz="1500" dirty="0" smtClean="0">
                <a:solidFill>
                  <a:schemeClr val="tx1"/>
                </a:solidFill>
              </a:rPr>
              <a:t>Preventing gender-based violence and </a:t>
            </a:r>
            <a:r>
              <a:rPr lang="en-ZA" sz="1500" dirty="0" err="1" smtClean="0">
                <a:solidFill>
                  <a:schemeClr val="tx1"/>
                </a:solidFill>
              </a:rPr>
              <a:t>femicide</a:t>
            </a:r>
            <a:r>
              <a:rPr lang="en-ZA" sz="1500" dirty="0" smtClean="0">
                <a:solidFill>
                  <a:schemeClr val="tx1"/>
                </a:solidFill>
              </a:rPr>
              <a:t> before it happens is critical. Key to this prevention is moral regeneration</a:t>
            </a:r>
          </a:p>
          <a:p>
            <a:pPr lvl="0" algn="just">
              <a:lnSpc>
                <a:spcPct val="100000"/>
              </a:lnSpc>
            </a:pPr>
            <a:r>
              <a:rPr lang="en-US" sz="1500" dirty="0">
                <a:solidFill>
                  <a:schemeClr val="tx1"/>
                </a:solidFill>
                <a:ea typeface="Calibri" panose="020F0502020204030204" pitchFamily="34" charset="0"/>
              </a:rPr>
              <a:t>Moral regeneration involves recognition and application of universal values as found in section 1 of the Constitution</a:t>
            </a:r>
            <a:endParaRPr lang="en-ZA" sz="1500" dirty="0">
              <a:solidFill>
                <a:schemeClr val="tx1"/>
              </a:solidFill>
              <a:ea typeface="Calibri" panose="020F0502020204030204" pitchFamily="34" charset="0"/>
            </a:endParaRPr>
          </a:p>
          <a:p>
            <a:pPr lvl="0" algn="just">
              <a:lnSpc>
                <a:spcPct val="100000"/>
              </a:lnSpc>
            </a:pPr>
            <a:r>
              <a:rPr lang="en-ZA" sz="1500" dirty="0" smtClean="0">
                <a:solidFill>
                  <a:schemeClr val="tx1"/>
                </a:solidFill>
                <a:ea typeface="Calibri" panose="020F0502020204030204" pitchFamily="34" charset="0"/>
              </a:rPr>
              <a:t>These </a:t>
            </a:r>
            <a:r>
              <a:rPr lang="en-ZA" sz="1500" dirty="0">
                <a:solidFill>
                  <a:schemeClr val="tx1"/>
                </a:solidFill>
                <a:ea typeface="Calibri" panose="020F0502020204030204" pitchFamily="34" charset="0"/>
              </a:rPr>
              <a:t>values in</a:t>
            </a:r>
            <a:r>
              <a:rPr lang="en-ZA" sz="1500" dirty="0">
                <a:solidFill>
                  <a:prstClr val="black">
                    <a:lumMod val="85000"/>
                    <a:lumOff val="15000"/>
                  </a:prstClr>
                </a:solidFill>
                <a:ea typeface="Calibri" panose="020F0502020204030204" pitchFamily="34" charset="0"/>
              </a:rPr>
              <a:t>clude human dignity, equality and freedom, the most important of which is human dignity, accorded to all in South Africa.</a:t>
            </a:r>
            <a:endParaRPr lang="en-US" sz="1500" dirty="0">
              <a:solidFill>
                <a:prstClr val="black">
                  <a:lumMod val="85000"/>
                  <a:lumOff val="15000"/>
                </a:prstClr>
              </a:solidFill>
            </a:endParaRPr>
          </a:p>
          <a:p>
            <a:pPr lvl="0" algn="just"/>
            <a:r>
              <a:rPr lang="en-ZA" sz="1500" dirty="0" smtClean="0">
                <a:solidFill>
                  <a:prstClr val="black">
                    <a:lumMod val="85000"/>
                    <a:lumOff val="15000"/>
                  </a:prstClr>
                </a:solidFill>
              </a:rPr>
              <a:t>As </a:t>
            </a:r>
            <a:r>
              <a:rPr lang="en-ZA" sz="1500" dirty="0">
                <a:solidFill>
                  <a:prstClr val="black">
                    <a:lumMod val="85000"/>
                    <a:lumOff val="15000"/>
                  </a:prstClr>
                </a:solidFill>
              </a:rPr>
              <a:t>part of prevention mechanisms, we need to eradicate ills and build a society where morality takes prevalence. Therefore, a Call to Action to the nation, as well as a thread for media conversations and coverage must hinge on the Call to Action: “</a:t>
            </a:r>
            <a:r>
              <a:rPr lang="en-ZA" sz="1500" b="1" i="1" dirty="0">
                <a:solidFill>
                  <a:prstClr val="black">
                    <a:lumMod val="85000"/>
                    <a:lumOff val="15000"/>
                  </a:prstClr>
                </a:solidFill>
              </a:rPr>
              <a:t>Working together to Build a Society where Morality takes Prevalence’</a:t>
            </a:r>
          </a:p>
          <a:p>
            <a:pPr lvl="0" algn="just">
              <a:lnSpc>
                <a:spcPct val="100000"/>
              </a:lnSpc>
            </a:pPr>
            <a:r>
              <a:rPr lang="en-ZA" sz="1500" dirty="0">
                <a:solidFill>
                  <a:prstClr val="black">
                    <a:lumMod val="85000"/>
                    <a:lumOff val="15000"/>
                  </a:prstClr>
                </a:solidFill>
              </a:rPr>
              <a:t>Moral Regeneration is aimed at encouraging people to recommit to efforts of building communities grounded on positive values and re-dedicate to building a caring society in pursuit of creating lasting peace and prosperity in the country, most importantly, to  </a:t>
            </a:r>
          </a:p>
          <a:p>
            <a:pPr algn="just">
              <a:lnSpc>
                <a:spcPct val="100000"/>
              </a:lnSpc>
            </a:pPr>
            <a:r>
              <a:rPr lang="en-ZA" sz="1500" dirty="0">
                <a:solidFill>
                  <a:prstClr val="black">
                    <a:lumMod val="85000"/>
                    <a:lumOff val="15000"/>
                  </a:prstClr>
                </a:solidFill>
              </a:rPr>
              <a:t> Instil , accountable , responsible ,ethical and empathic leadership in order to achieve the </a:t>
            </a:r>
            <a:r>
              <a:rPr lang="en-ZA" sz="1500" b="1" dirty="0">
                <a:solidFill>
                  <a:prstClr val="black">
                    <a:lumMod val="85000"/>
                    <a:lumOff val="15000"/>
                  </a:prstClr>
                </a:solidFill>
              </a:rPr>
              <a:t>overall NSP goals</a:t>
            </a:r>
            <a:endParaRPr lang="en-US" sz="1500" b="1" dirty="0">
              <a:solidFill>
                <a:prstClr val="black">
                  <a:lumMod val="85000"/>
                  <a:lumOff val="15000"/>
                </a:prstClr>
              </a:solidFill>
            </a:endParaRPr>
          </a:p>
          <a:p>
            <a:pPr lvl="0" algn="just"/>
            <a:endParaRPr lang="en-ZA" dirty="0">
              <a:solidFill>
                <a:prstClr val="black">
                  <a:lumMod val="85000"/>
                  <a:lumOff val="15000"/>
                </a:prstClr>
              </a:solidFill>
            </a:endParaRPr>
          </a:p>
          <a:p>
            <a:pPr marL="0" indent="0" algn="just">
              <a:buNone/>
            </a:pPr>
            <a:endParaRPr lang="en-ZA" i="1" dirty="0"/>
          </a:p>
        </p:txBody>
      </p:sp>
      <p:sp>
        <p:nvSpPr>
          <p:cNvPr id="5" name="Title 4">
            <a:extLst>
              <a:ext uri="{FF2B5EF4-FFF2-40B4-BE49-F238E27FC236}">
                <a16:creationId xmlns="" xmlns:a16="http://schemas.microsoft.com/office/drawing/2014/main" id="{F5410AA6-0DA3-424B-ADA0-3A4ABAD1E33D}"/>
              </a:ext>
            </a:extLst>
          </p:cNvPr>
          <p:cNvSpPr>
            <a:spLocks noGrp="1"/>
          </p:cNvSpPr>
          <p:nvPr>
            <p:ph type="title"/>
          </p:nvPr>
        </p:nvSpPr>
        <p:spPr>
          <a:xfrm>
            <a:off x="198783" y="1145224"/>
            <a:ext cx="8736495" cy="767931"/>
          </a:xfrm>
        </p:spPr>
        <p:txBody>
          <a:bodyPr>
            <a:normAutofit fontScale="90000"/>
          </a:bodyPr>
          <a:lstStyle/>
          <a:p>
            <a:r>
              <a:rPr lang="en-US" sz="3200" dirty="0" smtClean="0"/>
              <a:t/>
            </a:r>
            <a:br>
              <a:rPr lang="en-US" sz="3200" dirty="0" smtClean="0"/>
            </a:br>
            <a:r>
              <a:rPr lang="en-US" dirty="0" smtClean="0"/>
              <a:t>Call to action to the nation</a:t>
            </a:r>
            <a:r>
              <a:rPr lang="en-US" sz="3200" dirty="0" smtClean="0"/>
              <a:t/>
            </a:r>
            <a:br>
              <a:rPr lang="en-US" sz="3200" dirty="0" smtClean="0"/>
            </a:br>
            <a:r>
              <a:rPr lang="en-US" sz="1800" b="1" dirty="0" smtClean="0"/>
              <a:t>Activity 1:</a:t>
            </a:r>
            <a:r>
              <a:rPr lang="en-US" sz="3200" dirty="0" smtClean="0"/>
              <a:t/>
            </a:r>
            <a:br>
              <a:rPr lang="en-US" sz="3200" dirty="0" smtClean="0"/>
            </a:br>
            <a:r>
              <a:rPr lang="en-US" sz="3200" dirty="0" smtClean="0"/>
              <a:t> </a:t>
            </a:r>
            <a:endParaRPr lang="en-US" sz="3200" dirty="0"/>
          </a:p>
        </p:txBody>
      </p:sp>
    </p:spTree>
    <p:extLst>
      <p:ext uri="{BB962C8B-B14F-4D97-AF65-F5344CB8AC3E}">
        <p14:creationId xmlns:p14="http://schemas.microsoft.com/office/powerpoint/2010/main" val="38206226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98781" y="1033942"/>
            <a:ext cx="8736495" cy="767931"/>
          </a:xfrm>
        </p:spPr>
        <p:txBody>
          <a:bodyPr>
            <a:normAutofit/>
          </a:bodyPr>
          <a:lstStyle/>
          <a:p>
            <a:r>
              <a:rPr lang="en-ZA" sz="3200" dirty="0"/>
              <a:t>Call to action creative rationale </a:t>
            </a:r>
          </a:p>
        </p:txBody>
      </p:sp>
      <p:sp>
        <p:nvSpPr>
          <p:cNvPr id="7" name="Content Placeholder 6"/>
          <p:cNvSpPr>
            <a:spLocks noGrp="1"/>
          </p:cNvSpPr>
          <p:nvPr>
            <p:ph idx="1"/>
          </p:nvPr>
        </p:nvSpPr>
        <p:spPr>
          <a:xfrm>
            <a:off x="198780" y="1684566"/>
            <a:ext cx="8736495" cy="4517238"/>
          </a:xfrm>
        </p:spPr>
        <p:txBody>
          <a:bodyPr>
            <a:noAutofit/>
          </a:bodyPr>
          <a:lstStyle/>
          <a:p>
            <a:pPr lvl="0" algn="just">
              <a:lnSpc>
                <a:spcPct val="100000"/>
              </a:lnSpc>
              <a:spcAft>
                <a:spcPts val="1200"/>
              </a:spcAft>
            </a:pPr>
            <a:r>
              <a:rPr lang="en-ZA" sz="1400" dirty="0">
                <a:solidFill>
                  <a:schemeClr val="tx1"/>
                </a:solidFill>
                <a:ea typeface="Times New Roman" panose="02020603050405020304" pitchFamily="18" charset="0"/>
              </a:rPr>
              <a:t>R</a:t>
            </a:r>
            <a:r>
              <a:rPr lang="en-ZA" sz="1400" dirty="0" smtClean="0">
                <a:solidFill>
                  <a:schemeClr val="tx1"/>
                </a:solidFill>
                <a:ea typeface="Times New Roman" panose="02020603050405020304" pitchFamily="18" charset="0"/>
              </a:rPr>
              <a:t>ecently we have heard of the most gruesome cases of GBVF a 17 year woman who was raped by 11 men, an alleged case of a father raping his own children, a serial killer in </a:t>
            </a:r>
            <a:r>
              <a:rPr lang="en-ZA" sz="1400" dirty="0" err="1" smtClean="0">
                <a:solidFill>
                  <a:schemeClr val="tx1"/>
                </a:solidFill>
                <a:ea typeface="Times New Roman" panose="02020603050405020304" pitchFamily="18" charset="0"/>
              </a:rPr>
              <a:t>kzn</a:t>
            </a:r>
            <a:r>
              <a:rPr lang="en-ZA" sz="1400" dirty="0" smtClean="0">
                <a:solidFill>
                  <a:schemeClr val="tx1"/>
                </a:solidFill>
                <a:ea typeface="Times New Roman" panose="02020603050405020304" pitchFamily="18" charset="0"/>
              </a:rPr>
              <a:t> who raped and killed women, the case of a 4-year old boy found stuffed into a box in the northern cape, and many more.</a:t>
            </a:r>
          </a:p>
          <a:p>
            <a:pPr lvl="0" algn="just">
              <a:lnSpc>
                <a:spcPct val="100000"/>
              </a:lnSpc>
            </a:pPr>
            <a:r>
              <a:rPr lang="en-ZA" sz="1400" dirty="0" smtClean="0">
                <a:solidFill>
                  <a:schemeClr val="tx1"/>
                </a:solidFill>
                <a:ea typeface="Calibri" panose="020F0502020204030204" pitchFamily="34" charset="0"/>
              </a:rPr>
              <a:t>It must also be taken into consideration that perpetrators of GBVF are also becoming younger and younger. This points to a </a:t>
            </a:r>
            <a:r>
              <a:rPr lang="en-ZA" sz="1400" dirty="0" smtClean="0">
                <a:solidFill>
                  <a:schemeClr val="tx1"/>
                </a:solidFill>
                <a:ea typeface="Times New Roman" panose="02020603050405020304" pitchFamily="18" charset="0"/>
              </a:rPr>
              <a:t>moral degeneration, broken family and communities structures, </a:t>
            </a:r>
            <a:r>
              <a:rPr lang="en-ZA" sz="1400" dirty="0" smtClean="0">
                <a:solidFill>
                  <a:schemeClr val="tx1"/>
                </a:solidFill>
              </a:rPr>
              <a:t>persistent patriarchal systems that place a value on women in relation to their servitude to men and society. toxic cultural and religious practises also devalue women and consider them of less value to men. </a:t>
            </a:r>
          </a:p>
          <a:p>
            <a:pPr algn="just">
              <a:lnSpc>
                <a:spcPct val="100000"/>
              </a:lnSpc>
              <a:spcAft>
                <a:spcPts val="1200"/>
              </a:spcAft>
            </a:pPr>
            <a:r>
              <a:rPr lang="en-US" sz="1400" dirty="0">
                <a:solidFill>
                  <a:schemeClr val="tx1"/>
                </a:solidFill>
                <a:ea typeface="Calibri" panose="020F0502020204030204" pitchFamily="34" charset="0"/>
              </a:rPr>
              <a:t>W</a:t>
            </a:r>
            <a:r>
              <a:rPr lang="en-US" sz="1400" dirty="0" smtClean="0">
                <a:solidFill>
                  <a:schemeClr val="tx1"/>
                </a:solidFill>
                <a:ea typeface="Calibri" panose="020F0502020204030204" pitchFamily="34" charset="0"/>
              </a:rPr>
              <a:t>e have a responsibility not to fold our arms while we are witnesses to this moral degeneration, which  brings the country to the need to have a deep understanding of the root course of GBVF in order to prevent it from taking place .</a:t>
            </a:r>
          </a:p>
          <a:p>
            <a:pPr algn="just">
              <a:lnSpc>
                <a:spcPct val="100000"/>
              </a:lnSpc>
              <a:spcAft>
                <a:spcPts val="1200"/>
              </a:spcAft>
            </a:pPr>
            <a:r>
              <a:rPr lang="en-US" sz="1400" dirty="0">
                <a:solidFill>
                  <a:schemeClr val="tx1"/>
                </a:solidFill>
                <a:ea typeface="Calibri" panose="020F0502020204030204" pitchFamily="34" charset="0"/>
              </a:rPr>
              <a:t>T</a:t>
            </a:r>
            <a:r>
              <a:rPr lang="en-US" sz="1400" dirty="0" smtClean="0">
                <a:solidFill>
                  <a:schemeClr val="tx1"/>
                </a:solidFill>
                <a:ea typeface="Calibri" panose="020F0502020204030204" pitchFamily="34" charset="0"/>
              </a:rPr>
              <a:t>he youth are the ones who bear the brunt of moral decay. they are often perceived as agents of immoral </a:t>
            </a:r>
            <a:r>
              <a:rPr lang="en-US" sz="1400" dirty="0" err="1" smtClean="0">
                <a:solidFill>
                  <a:schemeClr val="tx1"/>
                </a:solidFill>
                <a:ea typeface="Calibri" panose="020F0502020204030204" pitchFamily="34" charset="0"/>
              </a:rPr>
              <a:t>behaviour</a:t>
            </a:r>
            <a:r>
              <a:rPr lang="en-US" sz="1400" dirty="0" smtClean="0">
                <a:solidFill>
                  <a:schemeClr val="tx1"/>
                </a:solidFill>
                <a:ea typeface="Calibri" panose="020F0502020204030204" pitchFamily="34" charset="0"/>
              </a:rPr>
              <a:t> or helpless victims, who need some external intervention. they themselves decry the lack of role models and opportunities for right living.</a:t>
            </a:r>
          </a:p>
          <a:p>
            <a:pPr lvl="0" algn="just">
              <a:lnSpc>
                <a:spcPct val="100000"/>
              </a:lnSpc>
              <a:spcAft>
                <a:spcPts val="1200"/>
              </a:spcAft>
            </a:pPr>
            <a:r>
              <a:rPr lang="en-US" sz="1600" b="1" dirty="0">
                <a:solidFill>
                  <a:schemeClr val="tx1"/>
                </a:solidFill>
                <a:ea typeface="Calibri" panose="020F0502020204030204" pitchFamily="34" charset="0"/>
              </a:rPr>
              <a:t>A</a:t>
            </a:r>
            <a:r>
              <a:rPr lang="en-US" sz="1600" b="1" dirty="0" smtClean="0">
                <a:solidFill>
                  <a:schemeClr val="tx1"/>
                </a:solidFill>
                <a:ea typeface="Calibri" panose="020F0502020204030204" pitchFamily="34" charset="0"/>
              </a:rPr>
              <a:t>lso we must note that at its </a:t>
            </a:r>
            <a:r>
              <a:rPr lang="en-US" sz="1600" b="1" dirty="0" err="1" smtClean="0">
                <a:solidFill>
                  <a:schemeClr val="tx1"/>
                </a:solidFill>
                <a:ea typeface="Calibri" panose="020F0502020204030204" pitchFamily="34" charset="0"/>
              </a:rPr>
              <a:t>centre</a:t>
            </a:r>
            <a:r>
              <a:rPr lang="en-US" sz="1600" b="1" dirty="0" smtClean="0">
                <a:solidFill>
                  <a:schemeClr val="tx1"/>
                </a:solidFill>
                <a:ea typeface="Calibri" panose="020F0502020204030204" pitchFamily="34" charset="0"/>
              </a:rPr>
              <a:t> we are dealing with the issue of value on humanity </a:t>
            </a:r>
            <a:r>
              <a:rPr lang="en-US" sz="1600" b="1" dirty="0" smtClean="0">
                <a:solidFill>
                  <a:srgbClr val="000000"/>
                </a:solidFill>
                <a:ea typeface="Calibri" panose="020F0502020204030204" pitchFamily="34" charset="0"/>
              </a:rPr>
              <a:t>that </a:t>
            </a:r>
            <a:r>
              <a:rPr lang="en-US" sz="1600" b="1" dirty="0">
                <a:solidFill>
                  <a:srgbClr val="000000"/>
                </a:solidFill>
                <a:ea typeface="Calibri" panose="020F0502020204030204" pitchFamily="34" charset="0"/>
              </a:rPr>
              <a:t>requires empathetic leadership. Therefore, in order to achieve  objectives of the NSP’s 6 Pillars, we need to repair the social fabric of our nation through building a society where morality takes prevalence</a:t>
            </a:r>
            <a:r>
              <a:rPr lang="en-US" sz="1400" b="1" dirty="0">
                <a:solidFill>
                  <a:srgbClr val="000000"/>
                </a:solidFill>
                <a:ea typeface="Calibri" panose="020F0502020204030204" pitchFamily="34" charset="0"/>
              </a:rPr>
              <a:t>. </a:t>
            </a:r>
          </a:p>
        </p:txBody>
      </p:sp>
      <p:sp>
        <p:nvSpPr>
          <p:cNvPr id="3" name="Slide Number Placeholder 2"/>
          <p:cNvSpPr>
            <a:spLocks noGrp="1"/>
          </p:cNvSpPr>
          <p:nvPr>
            <p:ph type="sldNum" sz="quarter" idx="4294967295"/>
          </p:nvPr>
        </p:nvSpPr>
        <p:spPr>
          <a:xfrm>
            <a:off x="7086600" y="6356350"/>
            <a:ext cx="2057400" cy="365125"/>
          </a:xfrm>
          <a:prstGeom prst="rect">
            <a:avLst/>
          </a:prstGeom>
        </p:spPr>
        <p:txBody>
          <a:bodyPr/>
          <a:lstStyle/>
          <a:p>
            <a:fld id="{C1DCC638-5E97-9840-A81E-0033E810AA6D}" type="slidenum">
              <a:rPr lang="en-US" smtClean="0"/>
              <a:t>4</a:t>
            </a:fld>
            <a:endParaRPr lang="en-US" dirty="0"/>
          </a:p>
        </p:txBody>
      </p:sp>
    </p:spTree>
    <p:extLst>
      <p:ext uri="{BB962C8B-B14F-4D97-AF65-F5344CB8AC3E}">
        <p14:creationId xmlns:p14="http://schemas.microsoft.com/office/powerpoint/2010/main" val="27615567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7039" y="1608455"/>
            <a:ext cx="8259977" cy="5745428"/>
          </a:xfrm>
        </p:spPr>
        <p:txBody>
          <a:bodyPr>
            <a:noAutofit/>
          </a:bodyPr>
          <a:lstStyle/>
          <a:p>
            <a:pPr marL="0" lvl="0" indent="0" algn="ctr">
              <a:lnSpc>
                <a:spcPct val="100000"/>
              </a:lnSpc>
              <a:buNone/>
            </a:pPr>
            <a:endParaRPr lang="en-US" sz="1400" dirty="0"/>
          </a:p>
          <a:p>
            <a:pPr marL="0" indent="0" algn="just">
              <a:lnSpc>
                <a:spcPct val="110000"/>
              </a:lnSpc>
              <a:buNone/>
            </a:pPr>
            <a:r>
              <a:rPr lang="en-US" sz="1400" b="1" dirty="0" smtClean="0"/>
              <a:t>Based on the persistence horrific nature  and the scourge of GBVF in the country  government is calling </a:t>
            </a:r>
            <a:r>
              <a:rPr lang="en-US" sz="1400" b="1" dirty="0"/>
              <a:t>upon the </a:t>
            </a:r>
            <a:r>
              <a:rPr lang="en-US" sz="1400" b="1" dirty="0" smtClean="0"/>
              <a:t>nation to recommit </a:t>
            </a:r>
            <a:r>
              <a:rPr lang="en-US" sz="1400" b="1" dirty="0"/>
              <a:t>to </a:t>
            </a:r>
            <a:r>
              <a:rPr lang="en-US" sz="1400" b="1" dirty="0" smtClean="0"/>
              <a:t>programmatic intervention to: </a:t>
            </a:r>
            <a:endParaRPr lang="en-US" sz="1400" b="1" dirty="0"/>
          </a:p>
          <a:p>
            <a:pPr algn="just">
              <a:lnSpc>
                <a:spcPct val="110000"/>
              </a:lnSpc>
            </a:pPr>
            <a:r>
              <a:rPr lang="en-US" sz="1400" dirty="0" smtClean="0"/>
              <a:t> Repair </a:t>
            </a:r>
            <a:r>
              <a:rPr lang="en-US" sz="1400" dirty="0"/>
              <a:t>the social fabric of our nation </a:t>
            </a:r>
            <a:r>
              <a:rPr lang="en-US" sz="1400" dirty="0" smtClean="0"/>
              <a:t>by eradicate </a:t>
            </a:r>
            <a:r>
              <a:rPr lang="en-US" sz="1400" dirty="0"/>
              <a:t>ills and build a society where morality takes prevalence. </a:t>
            </a:r>
          </a:p>
          <a:p>
            <a:pPr algn="just">
              <a:lnSpc>
                <a:spcPct val="110000"/>
              </a:lnSpc>
            </a:pPr>
            <a:r>
              <a:rPr lang="en-US" sz="1400" dirty="0"/>
              <a:t>Recommit to efforts of building communities grounded on positive values and re-dedicate to building a caring society in pursuit of creating, equality  lasting and prosperity in the country .</a:t>
            </a:r>
            <a:r>
              <a:rPr lang="en-ZA" sz="1400" dirty="0">
                <a:ea typeface="Calibri" panose="020F0502020204030204" pitchFamily="34" charset="0"/>
              </a:rPr>
              <a:t>These values involve respect for human life and basic honesty in the way persons and officials act in communion with one another and the authorities.</a:t>
            </a:r>
            <a:endParaRPr lang="en-US" sz="1400" dirty="0"/>
          </a:p>
          <a:p>
            <a:pPr algn="just">
              <a:lnSpc>
                <a:spcPct val="110000"/>
              </a:lnSpc>
            </a:pPr>
            <a:r>
              <a:rPr lang="en-US" sz="1400" dirty="0"/>
              <a:t>Build men and women who understand the true meaning of words such as honesty and integrity, </a:t>
            </a:r>
            <a:r>
              <a:rPr lang="en-US" sz="1400" dirty="0" smtClean="0"/>
              <a:t>and </a:t>
            </a:r>
            <a:r>
              <a:rPr lang="en-US" sz="1400" dirty="0"/>
              <a:t>who have respect for the rights of others.</a:t>
            </a:r>
          </a:p>
          <a:p>
            <a:pPr algn="just">
              <a:lnSpc>
                <a:spcPct val="110000"/>
              </a:lnSpc>
            </a:pPr>
            <a:r>
              <a:rPr lang="en-US" sz="1400" dirty="0"/>
              <a:t>Foster greater religious tolerance and cooperation for moral renewal.</a:t>
            </a:r>
          </a:p>
          <a:p>
            <a:pPr algn="just">
              <a:lnSpc>
                <a:spcPct val="110000"/>
              </a:lnSpc>
            </a:pPr>
            <a:r>
              <a:rPr lang="en-US" sz="1400" dirty="0"/>
              <a:t>Establish a new society, where men and women will enjoy equal rights and  improve  the elimination of the system that exploits </a:t>
            </a:r>
            <a:r>
              <a:rPr lang="en-US" sz="1400" dirty="0" smtClean="0"/>
              <a:t>women </a:t>
            </a:r>
            <a:r>
              <a:rPr lang="en-US" sz="1400" dirty="0"/>
              <a:t>to achieve economic justice </a:t>
            </a:r>
          </a:p>
          <a:p>
            <a:pPr algn="just">
              <a:lnSpc>
                <a:spcPct val="107000"/>
              </a:lnSpc>
              <a:spcAft>
                <a:spcPts val="800"/>
              </a:spcAft>
            </a:pPr>
            <a:r>
              <a:rPr lang="en-ZA" sz="1400" dirty="0" smtClean="0">
                <a:ea typeface="Calibri" panose="020F0502020204030204" pitchFamily="34" charset="0"/>
              </a:rPr>
              <a:t>Build a society where </a:t>
            </a:r>
            <a:r>
              <a:rPr lang="en-ZA" sz="1400" dirty="0">
                <a:ea typeface="Calibri" panose="020F0502020204030204" pitchFamily="34" charset="0"/>
              </a:rPr>
              <a:t>the ultimate goal is to create an opportunity for each person to establish a sufficient material foundation upon which to have a dignified, productive, and creative life</a:t>
            </a:r>
            <a:r>
              <a:rPr lang="en-ZA" sz="1400" dirty="0" smtClean="0">
                <a:ea typeface="Calibri" panose="020F0502020204030204" pitchFamily="34" charset="0"/>
              </a:rPr>
              <a:t>.</a:t>
            </a:r>
            <a:endParaRPr lang="en-ZA" sz="1400" dirty="0">
              <a:ea typeface="Calibri" panose="020F0502020204030204" pitchFamily="34" charset="0"/>
            </a:endParaRPr>
          </a:p>
        </p:txBody>
      </p:sp>
      <p:sp>
        <p:nvSpPr>
          <p:cNvPr id="8" name="Title 5">
            <a:extLst>
              <a:ext uri="{FF2B5EF4-FFF2-40B4-BE49-F238E27FC236}">
                <a16:creationId xmlns="" xmlns:a16="http://schemas.microsoft.com/office/drawing/2014/main" id="{BA09BAAA-E6AB-5743-97BC-29B6F97BCB90}"/>
              </a:ext>
            </a:extLst>
          </p:cNvPr>
          <p:cNvSpPr txBox="1">
            <a:spLocks/>
          </p:cNvSpPr>
          <p:nvPr/>
        </p:nvSpPr>
        <p:spPr>
          <a:xfrm>
            <a:off x="533632" y="986241"/>
            <a:ext cx="8736495" cy="76793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accent3">
                    <a:lumMod val="75000"/>
                  </a:schemeClr>
                </a:solidFill>
                <a:latin typeface="Arial" panose="020B0604020202020204" pitchFamily="34" charset="0"/>
                <a:ea typeface="+mj-ea"/>
                <a:cs typeface="Arial" panose="020B0604020202020204" pitchFamily="34" charset="0"/>
              </a:defRPr>
            </a:lvl1pPr>
          </a:lstStyle>
          <a:p>
            <a:r>
              <a:rPr lang="en-ZA" sz="3200" dirty="0"/>
              <a:t>Call to </a:t>
            </a:r>
            <a:r>
              <a:rPr lang="en-ZA" sz="3200" dirty="0" smtClean="0"/>
              <a:t>action key messages</a:t>
            </a:r>
            <a:endParaRPr lang="en-ZA" sz="3200" dirty="0"/>
          </a:p>
        </p:txBody>
      </p:sp>
    </p:spTree>
    <p:extLst>
      <p:ext uri="{BB962C8B-B14F-4D97-AF65-F5344CB8AC3E}">
        <p14:creationId xmlns:p14="http://schemas.microsoft.com/office/powerpoint/2010/main" val="29410864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8934" y="1276239"/>
            <a:ext cx="8736495" cy="5253350"/>
          </a:xfrm>
        </p:spPr>
        <p:txBody>
          <a:bodyPr>
            <a:normAutofit fontScale="92500" lnSpcReduction="10000"/>
          </a:bodyPr>
          <a:lstStyle/>
          <a:p>
            <a:pPr marL="0" lvl="0" indent="0" algn="just">
              <a:lnSpc>
                <a:spcPct val="100000"/>
              </a:lnSpc>
              <a:buNone/>
            </a:pPr>
            <a:endParaRPr lang="en-US" dirty="0">
              <a:solidFill>
                <a:prstClr val="black">
                  <a:lumMod val="85000"/>
                  <a:lumOff val="15000"/>
                </a:prstClr>
              </a:solidFill>
            </a:endParaRPr>
          </a:p>
          <a:p>
            <a:pPr lvl="0" algn="just">
              <a:lnSpc>
                <a:spcPct val="110000"/>
              </a:lnSpc>
            </a:pPr>
            <a:r>
              <a:rPr lang="en-US" sz="1600" b="1" dirty="0">
                <a:solidFill>
                  <a:prstClr val="black">
                    <a:lumMod val="85000"/>
                    <a:lumOff val="15000"/>
                  </a:prstClr>
                </a:solidFill>
              </a:rPr>
              <a:t>The </a:t>
            </a:r>
            <a:r>
              <a:rPr lang="en-US" sz="1600" b="1" dirty="0" smtClean="0">
                <a:solidFill>
                  <a:prstClr val="black">
                    <a:lumMod val="85000"/>
                    <a:lumOff val="15000"/>
                  </a:prstClr>
                </a:solidFill>
              </a:rPr>
              <a:t>media</a:t>
            </a:r>
            <a:r>
              <a:rPr lang="en-US" sz="1600" dirty="0" smtClean="0">
                <a:solidFill>
                  <a:prstClr val="black">
                    <a:lumMod val="85000"/>
                    <a:lumOff val="15000"/>
                  </a:prstClr>
                </a:solidFill>
              </a:rPr>
              <a:t>: </a:t>
            </a:r>
            <a:r>
              <a:rPr lang="en-US" sz="1600" dirty="0">
                <a:solidFill>
                  <a:prstClr val="black">
                    <a:lumMod val="85000"/>
                    <a:lumOff val="15000"/>
                  </a:prstClr>
                </a:solidFill>
              </a:rPr>
              <a:t>P</a:t>
            </a:r>
            <a:r>
              <a:rPr lang="en-US" sz="1600" dirty="0" smtClean="0">
                <a:solidFill>
                  <a:prstClr val="black">
                    <a:lumMod val="85000"/>
                    <a:lumOff val="15000"/>
                  </a:prstClr>
                </a:solidFill>
              </a:rPr>
              <a:t>romote </a:t>
            </a:r>
            <a:r>
              <a:rPr lang="en-US" sz="1600" dirty="0">
                <a:solidFill>
                  <a:prstClr val="black">
                    <a:lumMod val="85000"/>
                    <a:lumOff val="15000"/>
                  </a:prstClr>
                </a:solidFill>
              </a:rPr>
              <a:t>positive stories and </a:t>
            </a:r>
            <a:r>
              <a:rPr lang="en-US" sz="1600" dirty="0" smtClean="0">
                <a:solidFill>
                  <a:prstClr val="black">
                    <a:lumMod val="85000"/>
                    <a:lumOff val="15000"/>
                  </a:prstClr>
                </a:solidFill>
              </a:rPr>
              <a:t>renewal, take </a:t>
            </a:r>
            <a:r>
              <a:rPr lang="en-US" sz="1600" dirty="0">
                <a:solidFill>
                  <a:prstClr val="black">
                    <a:lumMod val="85000"/>
                    <a:lumOff val="15000"/>
                  </a:prstClr>
                </a:solidFill>
              </a:rPr>
              <a:t>collective responsibility and hold society to higher levels of morals, denouncing actions that go against our highest expectations of each and every citizen.</a:t>
            </a:r>
          </a:p>
          <a:p>
            <a:pPr lvl="0" algn="just">
              <a:lnSpc>
                <a:spcPct val="110000"/>
              </a:lnSpc>
            </a:pPr>
            <a:r>
              <a:rPr lang="en-US" sz="1600" b="1" dirty="0" smtClean="0">
                <a:solidFill>
                  <a:prstClr val="black">
                    <a:lumMod val="85000"/>
                    <a:lumOff val="15000"/>
                  </a:prstClr>
                </a:solidFill>
              </a:rPr>
              <a:t>Communities </a:t>
            </a:r>
            <a:r>
              <a:rPr lang="en-US" sz="1600" dirty="0" smtClean="0">
                <a:solidFill>
                  <a:prstClr val="black">
                    <a:lumMod val="85000"/>
                    <a:lumOff val="15000"/>
                  </a:prstClr>
                </a:solidFill>
              </a:rPr>
              <a:t>: Condemn </a:t>
            </a:r>
            <a:r>
              <a:rPr lang="en-US" sz="1600" dirty="0">
                <a:solidFill>
                  <a:prstClr val="black">
                    <a:lumMod val="85000"/>
                    <a:lumOff val="15000"/>
                  </a:prstClr>
                </a:solidFill>
              </a:rPr>
              <a:t>any acts of GBVF and report it to the police. We must be the torchbearers and light the way to a society that is morally stronger than we currently have</a:t>
            </a:r>
            <a:r>
              <a:rPr lang="en-US" sz="1600" dirty="0" smtClean="0">
                <a:solidFill>
                  <a:prstClr val="black">
                    <a:lumMod val="85000"/>
                    <a:lumOff val="15000"/>
                  </a:prstClr>
                </a:solidFill>
              </a:rPr>
              <a:t>.</a:t>
            </a:r>
            <a:endParaRPr lang="en-US" sz="1600" dirty="0">
              <a:solidFill>
                <a:prstClr val="black">
                  <a:lumMod val="85000"/>
                  <a:lumOff val="15000"/>
                </a:prstClr>
              </a:solidFill>
            </a:endParaRPr>
          </a:p>
          <a:p>
            <a:pPr lvl="0" algn="just">
              <a:lnSpc>
                <a:spcPct val="100000"/>
              </a:lnSpc>
            </a:pPr>
            <a:r>
              <a:rPr lang="en-US" sz="1600" b="1" dirty="0" smtClean="0">
                <a:solidFill>
                  <a:prstClr val="black">
                    <a:lumMod val="85000"/>
                    <a:lumOff val="15000"/>
                  </a:prstClr>
                </a:solidFill>
              </a:rPr>
              <a:t>Those responsible for making decision: </a:t>
            </a:r>
            <a:r>
              <a:rPr lang="en-US" sz="1600" dirty="0" smtClean="0">
                <a:solidFill>
                  <a:prstClr val="black">
                    <a:lumMod val="85000"/>
                    <a:lumOff val="15000"/>
                  </a:prstClr>
                </a:solidFill>
              </a:rPr>
              <a:t> Create </a:t>
            </a:r>
            <a:r>
              <a:rPr lang="en-US" sz="1600" dirty="0">
                <a:solidFill>
                  <a:prstClr val="black">
                    <a:lumMod val="85000"/>
                    <a:lumOff val="15000"/>
                  </a:prstClr>
                </a:solidFill>
              </a:rPr>
              <a:t>awareness about the Nature of GVBF as humanity issue and </a:t>
            </a:r>
            <a:r>
              <a:rPr lang="en-US" sz="1600" dirty="0" smtClean="0">
                <a:solidFill>
                  <a:prstClr val="black">
                    <a:lumMod val="85000"/>
                    <a:lumOff val="15000"/>
                  </a:prstClr>
                </a:solidFill>
              </a:rPr>
              <a:t>instill </a:t>
            </a:r>
            <a:r>
              <a:rPr lang="en-US" sz="1600" dirty="0">
                <a:solidFill>
                  <a:prstClr val="black">
                    <a:lumMod val="85000"/>
                    <a:lumOff val="15000"/>
                  </a:prstClr>
                </a:solidFill>
              </a:rPr>
              <a:t>Empathetic, Responsible </a:t>
            </a:r>
            <a:r>
              <a:rPr lang="en-US" sz="1600" dirty="0" smtClean="0">
                <a:solidFill>
                  <a:prstClr val="black">
                    <a:lumMod val="85000"/>
                    <a:lumOff val="15000"/>
                  </a:prstClr>
                </a:solidFill>
              </a:rPr>
              <a:t>and Innovative and  </a:t>
            </a:r>
            <a:r>
              <a:rPr lang="en-US" sz="1600" dirty="0">
                <a:solidFill>
                  <a:prstClr val="black">
                    <a:lumMod val="85000"/>
                    <a:lumOff val="15000"/>
                  </a:prstClr>
                </a:solidFill>
              </a:rPr>
              <a:t>Accountable  </a:t>
            </a:r>
            <a:r>
              <a:rPr lang="en-US" sz="1600" dirty="0" smtClean="0">
                <a:solidFill>
                  <a:prstClr val="black">
                    <a:lumMod val="85000"/>
                    <a:lumOff val="15000"/>
                  </a:prstClr>
                </a:solidFill>
              </a:rPr>
              <a:t>leadership </a:t>
            </a:r>
            <a:r>
              <a:rPr lang="en-US" sz="1600" dirty="0">
                <a:solidFill>
                  <a:prstClr val="black">
                    <a:lumMod val="85000"/>
                    <a:lumOff val="15000"/>
                  </a:prstClr>
                </a:solidFill>
              </a:rPr>
              <a:t>in those responsible for making decisions. </a:t>
            </a:r>
          </a:p>
          <a:p>
            <a:pPr lvl="0" algn="just">
              <a:lnSpc>
                <a:spcPct val="100000"/>
              </a:lnSpc>
            </a:pPr>
            <a:r>
              <a:rPr lang="en-ZA" sz="1600" b="1" dirty="0" smtClean="0">
                <a:ea typeface="Calibri" panose="020F0502020204030204" pitchFamily="34" charset="0"/>
              </a:rPr>
              <a:t>Partners</a:t>
            </a:r>
            <a:r>
              <a:rPr lang="en-ZA" sz="1600" dirty="0" smtClean="0">
                <a:ea typeface="Calibri" panose="020F0502020204030204" pitchFamily="34" charset="0"/>
              </a:rPr>
              <a:t> :Sexual </a:t>
            </a:r>
            <a:r>
              <a:rPr lang="en-ZA" sz="1600" dirty="0">
                <a:ea typeface="Calibri" panose="020F0502020204030204" pitchFamily="34" charset="0"/>
              </a:rPr>
              <a:t>and personal morality requires intellectual </a:t>
            </a:r>
            <a:r>
              <a:rPr lang="en-ZA" sz="1600" dirty="0" smtClean="0">
                <a:ea typeface="Calibri" panose="020F0502020204030204" pitchFamily="34" charset="0"/>
              </a:rPr>
              <a:t>honesty and respect. </a:t>
            </a:r>
            <a:r>
              <a:rPr lang="en-ZA" sz="1600" dirty="0">
                <a:ea typeface="Calibri" panose="020F0502020204030204" pitchFamily="34" charset="0"/>
              </a:rPr>
              <a:t>We are enriched by diverse cultures in South Africa</a:t>
            </a:r>
            <a:r>
              <a:rPr lang="en-ZA" sz="1600" dirty="0" smtClean="0">
                <a:ea typeface="Calibri" panose="020F0502020204030204" pitchFamily="34" charset="0"/>
              </a:rPr>
              <a:t>.</a:t>
            </a:r>
          </a:p>
          <a:p>
            <a:pPr algn="just">
              <a:lnSpc>
                <a:spcPct val="100000"/>
              </a:lnSpc>
            </a:pPr>
            <a:r>
              <a:rPr lang="en-US" sz="1600" b="1" dirty="0">
                <a:ea typeface="Calibri" panose="020F0502020204030204" pitchFamily="34" charset="0"/>
              </a:rPr>
              <a:t>F</a:t>
            </a:r>
            <a:r>
              <a:rPr lang="en-US" sz="1600" b="1" dirty="0" smtClean="0">
                <a:ea typeface="Calibri" panose="020F0502020204030204" pitchFamily="34" charset="0"/>
              </a:rPr>
              <a:t>amilies: </a:t>
            </a:r>
            <a:r>
              <a:rPr lang="en-US" sz="1600" dirty="0" smtClean="0">
                <a:ea typeface="Calibri" panose="020F0502020204030204" pitchFamily="34" charset="0"/>
              </a:rPr>
              <a:t>Nature </a:t>
            </a:r>
            <a:r>
              <a:rPr lang="en-US" sz="1600" dirty="0">
                <a:ea typeface="Calibri" panose="020F0502020204030204" pitchFamily="34" charset="0"/>
              </a:rPr>
              <a:t>values, attitudes, and </a:t>
            </a:r>
            <a:r>
              <a:rPr lang="en-US" sz="1600" dirty="0" err="1">
                <a:ea typeface="Calibri" panose="020F0502020204030204" pitchFamily="34" charset="0"/>
              </a:rPr>
              <a:t>behaviour</a:t>
            </a:r>
            <a:r>
              <a:rPr lang="en-US" sz="1600" dirty="0">
                <a:ea typeface="Calibri" panose="020F0502020204030204" pitchFamily="34" charset="0"/>
              </a:rPr>
              <a:t>. </a:t>
            </a:r>
            <a:r>
              <a:rPr lang="en-US" sz="1600" dirty="0" smtClean="0">
                <a:ea typeface="Calibri" panose="020F0502020204030204" pitchFamily="34" charset="0"/>
              </a:rPr>
              <a:t>Raise  boy and girl child as equals .</a:t>
            </a:r>
            <a:r>
              <a:rPr lang="en-US" sz="1600" dirty="0">
                <a:ea typeface="Calibri" panose="020F0502020204030204" pitchFamily="34" charset="0"/>
              </a:rPr>
              <a:t> </a:t>
            </a:r>
            <a:r>
              <a:rPr lang="en-US" sz="1600" dirty="0" smtClean="0">
                <a:ea typeface="Calibri" panose="020F0502020204030204" pitchFamily="34" charset="0"/>
              </a:rPr>
              <a:t>Family its </a:t>
            </a:r>
            <a:r>
              <a:rPr lang="en-US" sz="1600" dirty="0">
                <a:ea typeface="Calibri" panose="020F0502020204030204" pitchFamily="34" charset="0"/>
              </a:rPr>
              <a:t>an important agent </a:t>
            </a:r>
            <a:r>
              <a:rPr lang="en-US" sz="1600" b="1" dirty="0" smtClean="0">
                <a:ea typeface="Calibri" panose="020F0502020204030204" pitchFamily="34" charset="0"/>
              </a:rPr>
              <a:t> </a:t>
            </a:r>
            <a:r>
              <a:rPr lang="en-US" sz="1600" dirty="0" smtClean="0">
                <a:ea typeface="Calibri" panose="020F0502020204030204" pitchFamily="34" charset="0"/>
              </a:rPr>
              <a:t>in </a:t>
            </a:r>
            <a:r>
              <a:rPr lang="en-US" sz="1600" dirty="0">
                <a:ea typeface="Calibri" panose="020F0502020204030204" pitchFamily="34" charset="0"/>
              </a:rPr>
              <a:t>all its cultural and religious manifestations </a:t>
            </a:r>
            <a:r>
              <a:rPr lang="en-US" sz="1600" dirty="0" smtClean="0">
                <a:ea typeface="Calibri" panose="020F0502020204030204" pitchFamily="34" charset="0"/>
              </a:rPr>
              <a:t> of </a:t>
            </a:r>
            <a:r>
              <a:rPr lang="en-US" sz="1600" dirty="0" err="1">
                <a:ea typeface="Calibri" panose="020F0502020204030204" pitchFamily="34" charset="0"/>
              </a:rPr>
              <a:t>socialisation</a:t>
            </a:r>
            <a:r>
              <a:rPr lang="en-US" sz="1600" dirty="0">
                <a:ea typeface="Calibri" panose="020F0502020204030204" pitchFamily="34" charset="0"/>
              </a:rPr>
              <a:t> and a major </a:t>
            </a:r>
            <a:r>
              <a:rPr lang="en-US" sz="1600" dirty="0" smtClean="0">
                <a:ea typeface="Calibri" panose="020F0502020204030204" pitchFamily="34" charset="0"/>
              </a:rPr>
              <a:t>instrument in nurturing psychological behavior</a:t>
            </a:r>
          </a:p>
          <a:p>
            <a:pPr algn="just">
              <a:lnSpc>
                <a:spcPct val="100000"/>
              </a:lnSpc>
            </a:pPr>
            <a:r>
              <a:rPr lang="en-US" sz="1600" b="1" dirty="0" smtClean="0">
                <a:ea typeface="Calibri" panose="020F0502020204030204" pitchFamily="34" charset="0"/>
              </a:rPr>
              <a:t>Teachers</a:t>
            </a:r>
            <a:r>
              <a:rPr lang="en-US" sz="1600" b="1" dirty="0">
                <a:ea typeface="Calibri" panose="020F0502020204030204" pitchFamily="34" charset="0"/>
              </a:rPr>
              <a:t>: </a:t>
            </a:r>
            <a:r>
              <a:rPr lang="en-US" sz="1600" dirty="0" smtClean="0">
                <a:ea typeface="Calibri" panose="020F0502020204030204" pitchFamily="34" charset="0"/>
              </a:rPr>
              <a:t>Look at any signs of psychological behaviors such as bullying, teach young boys to treat girls with respect and as their equal. Teach young girls to be confident, independent and to express their views </a:t>
            </a:r>
          </a:p>
          <a:p>
            <a:pPr algn="just">
              <a:lnSpc>
                <a:spcPct val="100000"/>
              </a:lnSpc>
            </a:pPr>
            <a:r>
              <a:rPr lang="en-US" sz="1600" b="1" dirty="0">
                <a:ea typeface="Calibri" panose="020F0502020204030204" pitchFamily="34" charset="0"/>
              </a:rPr>
              <a:t>Call on men and boys</a:t>
            </a:r>
            <a:r>
              <a:rPr lang="en-US" sz="1600" dirty="0">
                <a:ea typeface="Calibri" panose="020F0502020204030204" pitchFamily="34" charset="0"/>
              </a:rPr>
              <a:t>, as well as whole of society to stand as partners (collective responsibility) and form action coalitions (multi-</a:t>
            </a:r>
            <a:r>
              <a:rPr lang="en-US" sz="1600" dirty="0" err="1">
                <a:ea typeface="Calibri" panose="020F0502020204030204" pitchFamily="34" charset="0"/>
              </a:rPr>
              <a:t>sectoral</a:t>
            </a:r>
            <a:r>
              <a:rPr lang="en-US" sz="1600" dirty="0">
                <a:ea typeface="Calibri" panose="020F0502020204030204" pitchFamily="34" charset="0"/>
              </a:rPr>
              <a:t> approach) that seek to eradicate rape and sexual harassment and </a:t>
            </a:r>
            <a:r>
              <a:rPr lang="en-US" sz="1600" dirty="0" smtClean="0">
                <a:ea typeface="Calibri" panose="020F0502020204030204" pitchFamily="34" charset="0"/>
              </a:rPr>
              <a:t>abuse</a:t>
            </a:r>
          </a:p>
          <a:p>
            <a:pPr algn="just">
              <a:lnSpc>
                <a:spcPct val="100000"/>
              </a:lnSpc>
            </a:pPr>
            <a:endParaRPr lang="en-US" sz="1600" dirty="0">
              <a:ea typeface="Calibri" panose="020F0502020204030204" pitchFamily="34" charset="0"/>
            </a:endParaRPr>
          </a:p>
          <a:p>
            <a:pPr algn="just">
              <a:lnSpc>
                <a:spcPct val="100000"/>
              </a:lnSpc>
            </a:pPr>
            <a:endParaRPr lang="en-US" sz="1600" dirty="0">
              <a:ea typeface="Calibri" panose="020F0502020204030204" pitchFamily="34" charset="0"/>
            </a:endParaRPr>
          </a:p>
        </p:txBody>
      </p:sp>
      <p:sp>
        <p:nvSpPr>
          <p:cNvPr id="6" name="Title 5">
            <a:extLst>
              <a:ext uri="{FF2B5EF4-FFF2-40B4-BE49-F238E27FC236}">
                <a16:creationId xmlns="" xmlns:a16="http://schemas.microsoft.com/office/drawing/2014/main" id="{4AA98910-077C-FE4B-81F8-1ED926CE2846}"/>
              </a:ext>
            </a:extLst>
          </p:cNvPr>
          <p:cNvSpPr txBox="1">
            <a:spLocks/>
          </p:cNvSpPr>
          <p:nvPr/>
        </p:nvSpPr>
        <p:spPr>
          <a:xfrm>
            <a:off x="288933" y="892274"/>
            <a:ext cx="8736495" cy="76793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accent3">
                    <a:lumMod val="75000"/>
                  </a:schemeClr>
                </a:solidFill>
                <a:latin typeface="Arial" panose="020B0604020202020204" pitchFamily="34" charset="0"/>
                <a:ea typeface="+mj-ea"/>
                <a:cs typeface="Arial" panose="020B0604020202020204" pitchFamily="34" charset="0"/>
              </a:defRPr>
            </a:lvl1pPr>
          </a:lstStyle>
          <a:p>
            <a:r>
              <a:rPr lang="en-ZA" sz="3200" dirty="0"/>
              <a:t>Call to action: Collective Responsibility</a:t>
            </a:r>
          </a:p>
        </p:txBody>
      </p:sp>
    </p:spTree>
    <p:extLst>
      <p:ext uri="{BB962C8B-B14F-4D97-AF65-F5344CB8AC3E}">
        <p14:creationId xmlns:p14="http://schemas.microsoft.com/office/powerpoint/2010/main" val="5128994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sz="3200" dirty="0" smtClean="0"/>
              <a:t>Other leveraging opportunities with key identified sectors</a:t>
            </a:r>
            <a:endParaRPr lang="en-ZA" sz="3200" dirty="0"/>
          </a:p>
        </p:txBody>
      </p:sp>
      <p:sp>
        <p:nvSpPr>
          <p:cNvPr id="3" name="Content Placeholder 2"/>
          <p:cNvSpPr>
            <a:spLocks noGrp="1"/>
          </p:cNvSpPr>
          <p:nvPr>
            <p:ph idx="1"/>
          </p:nvPr>
        </p:nvSpPr>
        <p:spPr>
          <a:xfrm>
            <a:off x="198783" y="2028908"/>
            <a:ext cx="8736495" cy="4725314"/>
          </a:xfrm>
        </p:spPr>
        <p:txBody>
          <a:bodyPr>
            <a:noAutofit/>
          </a:bodyPr>
          <a:lstStyle/>
          <a:p>
            <a:pPr algn="just"/>
            <a:r>
              <a:rPr lang="en-ZA" sz="1600" dirty="0"/>
              <a:t>Utilise key role models to carry messages </a:t>
            </a:r>
            <a:r>
              <a:rPr lang="en-ZA" sz="1600" dirty="0" smtClean="0"/>
              <a:t>such as CEOs </a:t>
            </a:r>
            <a:r>
              <a:rPr lang="en-ZA" sz="1600" dirty="0"/>
              <a:t>of leading organisations across all </a:t>
            </a:r>
            <a:r>
              <a:rPr lang="en-ZA" sz="1600" dirty="0" smtClean="0"/>
              <a:t>sectors, taxi drivers , celebrities, Ministers, Politicians </a:t>
            </a:r>
            <a:r>
              <a:rPr lang="en-ZA" sz="1600" dirty="0" err="1" smtClean="0"/>
              <a:t>etc</a:t>
            </a:r>
            <a:r>
              <a:rPr lang="en-ZA" sz="1600" dirty="0" smtClean="0"/>
              <a:t> . Miss SA can serve as an Ambassador .</a:t>
            </a:r>
            <a:endParaRPr lang="en-ZA" sz="1600" dirty="0"/>
          </a:p>
          <a:p>
            <a:pPr algn="just"/>
            <a:r>
              <a:rPr lang="en-ZA" sz="1600" b="1" dirty="0"/>
              <a:t>Moral Regeneration Movement</a:t>
            </a:r>
            <a:r>
              <a:rPr lang="en-ZA" sz="1600" dirty="0"/>
              <a:t>: </a:t>
            </a:r>
            <a:r>
              <a:rPr lang="en-US" sz="1600" dirty="0" smtClean="0"/>
              <a:t>To respond to the degenerating society</a:t>
            </a:r>
          </a:p>
          <a:p>
            <a:pPr algn="just"/>
            <a:r>
              <a:rPr lang="en-ZA" sz="1600" b="1" dirty="0" smtClean="0"/>
              <a:t>The </a:t>
            </a:r>
            <a:r>
              <a:rPr lang="en-ZA" sz="1600" b="1" dirty="0"/>
              <a:t>arts and sports </a:t>
            </a:r>
            <a:r>
              <a:rPr lang="en-ZA" sz="1600" b="1" dirty="0" smtClean="0"/>
              <a:t>sector:</a:t>
            </a:r>
            <a:r>
              <a:rPr lang="en-ZA" sz="1600" dirty="0" smtClean="0"/>
              <a:t> The arts and sports sector can play a major role in carrying the message</a:t>
            </a:r>
          </a:p>
          <a:p>
            <a:pPr algn="just"/>
            <a:r>
              <a:rPr lang="en-ZA" sz="1600" b="1" dirty="0" smtClean="0"/>
              <a:t>Transport Sector</a:t>
            </a:r>
            <a:r>
              <a:rPr lang="en-ZA" sz="1600" dirty="0" smtClean="0"/>
              <a:t>: Branding opportunity through ACSA  airports spaces taxis and taxi ranks(done)</a:t>
            </a:r>
          </a:p>
          <a:p>
            <a:pPr marL="0" indent="0" algn="just">
              <a:buNone/>
            </a:pPr>
            <a:endParaRPr lang="en-ZA" sz="1600" b="1" i="1" dirty="0" smtClean="0"/>
          </a:p>
          <a:p>
            <a:pPr marL="0" indent="0" algn="just">
              <a:buNone/>
            </a:pPr>
            <a:r>
              <a:rPr lang="en-ZA" sz="1600" b="1" i="1" dirty="0" smtClean="0"/>
              <a:t>A formal letter supported by toolkits and communications plan can be shared to all</a:t>
            </a:r>
            <a:endParaRPr lang="en-ZA" sz="1600" b="1" i="1" dirty="0"/>
          </a:p>
        </p:txBody>
      </p:sp>
    </p:spTree>
    <p:extLst>
      <p:ext uri="{BB962C8B-B14F-4D97-AF65-F5344CB8AC3E}">
        <p14:creationId xmlns:p14="http://schemas.microsoft.com/office/powerpoint/2010/main" val="4284951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4623C9D-502E-2342-A0EA-93A5CD7BD73D}"/>
              </a:ext>
            </a:extLst>
          </p:cNvPr>
          <p:cNvSpPr>
            <a:spLocks noGrp="1"/>
          </p:cNvSpPr>
          <p:nvPr>
            <p:ph type="title"/>
          </p:nvPr>
        </p:nvSpPr>
        <p:spPr>
          <a:xfrm>
            <a:off x="198783" y="1130444"/>
            <a:ext cx="8736495" cy="479416"/>
          </a:xfrm>
        </p:spPr>
        <p:txBody>
          <a:bodyPr>
            <a:normAutofit/>
          </a:bodyPr>
          <a:lstStyle/>
          <a:p>
            <a:r>
              <a:rPr lang="en-US" sz="2800" b="1" dirty="0" smtClean="0"/>
              <a:t>Pillar 2: generic key messages </a:t>
            </a:r>
            <a:endParaRPr lang="en-US" sz="2800" b="1" dirty="0"/>
          </a:p>
        </p:txBody>
      </p:sp>
      <p:pic>
        <p:nvPicPr>
          <p:cNvPr id="6" name="Content Placeholder 5"/>
          <p:cNvPicPr>
            <a:picLocks noGrp="1" noChangeAspect="1"/>
          </p:cNvPicPr>
          <p:nvPr>
            <p:ph idx="1"/>
          </p:nvPr>
        </p:nvPicPr>
        <p:blipFill>
          <a:blip r:embed="rId2"/>
          <a:stretch>
            <a:fillRect/>
          </a:stretch>
        </p:blipFill>
        <p:spPr>
          <a:xfrm>
            <a:off x="468591" y="1746094"/>
            <a:ext cx="8196877" cy="4603192"/>
          </a:xfrm>
          <a:prstGeom prst="rect">
            <a:avLst/>
          </a:prstGeom>
        </p:spPr>
      </p:pic>
      <p:sp>
        <p:nvSpPr>
          <p:cNvPr id="4" name="Footer Placeholder 3"/>
          <p:cNvSpPr>
            <a:spLocks noGrp="1"/>
          </p:cNvSpPr>
          <p:nvPr>
            <p:ph type="ftr" sz="quarter" idx="11"/>
          </p:nvPr>
        </p:nvSpPr>
        <p:spPr>
          <a:xfrm>
            <a:off x="3556489" y="304542"/>
            <a:ext cx="3086100" cy="365125"/>
          </a:xfrm>
        </p:spPr>
        <p:txBody>
          <a:bodyPr/>
          <a:lstStyle/>
          <a:p>
            <a:r>
              <a:rPr lang="en-US" dirty="0" smtClean="0">
                <a:solidFill>
                  <a:prstClr val="black">
                    <a:tint val="75000"/>
                  </a:prstClr>
                </a:solidFill>
              </a:rPr>
              <a:t>16 Days of Activism</a:t>
            </a:r>
            <a:endParaRPr lang="en-US" dirty="0">
              <a:solidFill>
                <a:prstClr val="black">
                  <a:tint val="75000"/>
                </a:prstClr>
              </a:solidFill>
            </a:endParaRPr>
          </a:p>
        </p:txBody>
      </p:sp>
    </p:spTree>
    <p:extLst>
      <p:ext uri="{BB962C8B-B14F-4D97-AF65-F5344CB8AC3E}">
        <p14:creationId xmlns:p14="http://schemas.microsoft.com/office/powerpoint/2010/main" val="34323397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843" y="1141281"/>
            <a:ext cx="8756374" cy="779462"/>
          </a:xfrm>
        </p:spPr>
        <p:txBody>
          <a:bodyPr>
            <a:normAutofit fontScale="90000"/>
          </a:bodyPr>
          <a:lstStyle/>
          <a:p>
            <a:r>
              <a:rPr lang="en-US" b="1" dirty="0" smtClean="0"/>
              <a:t>Pillar 5  generic key messages</a:t>
            </a:r>
            <a:r>
              <a:rPr lang="en-US" sz="1600" b="1" dirty="0" smtClean="0"/>
              <a:t/>
            </a:r>
            <a:br>
              <a:rPr lang="en-US" sz="1600" b="1" dirty="0" smtClean="0"/>
            </a:br>
            <a:r>
              <a:rPr lang="en-US" sz="1600" dirty="0" smtClean="0"/>
              <a:t>Economic </a:t>
            </a:r>
            <a:r>
              <a:rPr lang="en-US" sz="1600" dirty="0"/>
              <a:t>justice is a component of social justice and welfare economics. It is a set of moral and ethical principles for building economic institutions and systems</a:t>
            </a:r>
            <a:endParaRPr lang="en-ZA" sz="1600" dirty="0"/>
          </a:p>
        </p:txBody>
      </p:sp>
      <p:pic>
        <p:nvPicPr>
          <p:cNvPr id="5" name="Content Placeholder 4"/>
          <p:cNvPicPr>
            <a:picLocks noGrp="1" noChangeAspect="1"/>
          </p:cNvPicPr>
          <p:nvPr>
            <p:ph sz="half" idx="1"/>
          </p:nvPr>
        </p:nvPicPr>
        <p:blipFill>
          <a:blip r:embed="rId3"/>
          <a:stretch>
            <a:fillRect/>
          </a:stretch>
        </p:blipFill>
        <p:spPr>
          <a:xfrm>
            <a:off x="4246512" y="2164080"/>
            <a:ext cx="5093772" cy="3456745"/>
          </a:xfrm>
          <a:prstGeom prst="rect">
            <a:avLst/>
          </a:prstGeom>
        </p:spPr>
      </p:pic>
      <p:sp>
        <p:nvSpPr>
          <p:cNvPr id="6" name="Content Placeholder 5"/>
          <p:cNvSpPr>
            <a:spLocks noGrp="1"/>
          </p:cNvSpPr>
          <p:nvPr>
            <p:ph sz="half" idx="2"/>
          </p:nvPr>
        </p:nvSpPr>
        <p:spPr>
          <a:xfrm>
            <a:off x="188842" y="2202375"/>
            <a:ext cx="4312819" cy="4673600"/>
          </a:xfrm>
        </p:spPr>
        <p:txBody>
          <a:bodyPr>
            <a:normAutofit fontScale="92500"/>
          </a:bodyPr>
          <a:lstStyle/>
          <a:p>
            <a:pPr algn="just"/>
            <a:r>
              <a:rPr lang="en-US" sz="1500" dirty="0"/>
              <a:t>Pillar 5 of the National Strategic Plan on Gender-Based Violence and </a:t>
            </a:r>
            <a:r>
              <a:rPr lang="en-US" sz="1500" dirty="0" err="1"/>
              <a:t>Femicide</a:t>
            </a:r>
            <a:r>
              <a:rPr lang="en-US" sz="1500" dirty="0"/>
              <a:t> refers to Economic Empowerment which </a:t>
            </a:r>
            <a:r>
              <a:rPr lang="en-US" sz="1500" dirty="0" err="1"/>
              <a:t>recognises</a:t>
            </a:r>
            <a:r>
              <a:rPr lang="en-US" sz="1500" dirty="0"/>
              <a:t> the link between women tolerating abusive situations due to their financial position, and the importance of empowering women to be educated and stand as independent citizens, providing the means to respond differently to signs of abuse.</a:t>
            </a:r>
          </a:p>
          <a:p>
            <a:pPr algn="just"/>
            <a:r>
              <a:rPr lang="en-US" sz="1500" dirty="0"/>
              <a:t>The theme also refers to women’s role in the world of work, access to opportunities, being treated fairly, with respect, and counted as an equal citizen in production and manufacturing, as well as male-dominated sectors. It also links to women’s ability to leave abusive relationships which they endure due to economic dependency.  </a:t>
            </a:r>
          </a:p>
          <a:p>
            <a:pPr algn="just"/>
            <a:r>
              <a:rPr lang="en-US" sz="1500" dirty="0"/>
              <a:t>This should in turn provide further impetus to strategic interventions which will ensure the radical transformation of gender relations and the political, social and economic empowerment of women, including young women and those with disabilities (MTSF Target).</a:t>
            </a:r>
          </a:p>
          <a:p>
            <a:endParaRPr lang="en-US" dirty="0"/>
          </a:p>
        </p:txBody>
      </p:sp>
      <p:sp>
        <p:nvSpPr>
          <p:cNvPr id="4" name="Footer Placeholder 3"/>
          <p:cNvSpPr>
            <a:spLocks noGrp="1"/>
          </p:cNvSpPr>
          <p:nvPr>
            <p:ph type="ftr" sz="quarter" idx="11"/>
          </p:nvPr>
        </p:nvSpPr>
        <p:spPr/>
        <p:txBody>
          <a:bodyPr/>
          <a:lstStyle/>
          <a:p>
            <a:r>
              <a:rPr lang="en-US" smtClean="0">
                <a:solidFill>
                  <a:prstClr val="black">
                    <a:tint val="75000"/>
                  </a:prstClr>
                </a:solidFill>
              </a:rPr>
              <a:t>SECRET</a:t>
            </a:r>
            <a:endParaRPr lang="en-US">
              <a:solidFill>
                <a:prstClr val="black">
                  <a:tint val="75000"/>
                </a:prstClr>
              </a:solidFill>
            </a:endParaRPr>
          </a:p>
        </p:txBody>
      </p:sp>
    </p:spTree>
    <p:extLst>
      <p:ext uri="{BB962C8B-B14F-4D97-AF65-F5344CB8AC3E}">
        <p14:creationId xmlns:p14="http://schemas.microsoft.com/office/powerpoint/2010/main" val="4110962925"/>
      </p:ext>
    </p:extLst>
  </p:cSld>
  <p:clrMapOvr>
    <a:masterClrMapping/>
  </p:clrMapOvr>
</p:sld>
</file>

<file path=ppt/theme/theme1.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4035</TotalTime>
  <Words>1928</Words>
  <Application>Microsoft Office PowerPoint</Application>
  <PresentationFormat>On-screen Show (4:3)</PresentationFormat>
  <Paragraphs>128</Paragraphs>
  <Slides>15</Slides>
  <Notes>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Times New Roman</vt:lpstr>
      <vt:lpstr>Wingdings</vt:lpstr>
      <vt:lpstr>Office Theme</vt:lpstr>
      <vt:lpstr>1_Office Theme</vt:lpstr>
      <vt:lpstr>16 Days of Activism for No Gender-Based Violence 2020</vt:lpstr>
      <vt:lpstr>Background</vt:lpstr>
      <vt:lpstr> Call to action to the nation Activity 1:  </vt:lpstr>
      <vt:lpstr>Call to action creative rationale </vt:lpstr>
      <vt:lpstr>PowerPoint Presentation</vt:lpstr>
      <vt:lpstr>PowerPoint Presentation</vt:lpstr>
      <vt:lpstr>Other leveraging opportunities with key identified sectors</vt:lpstr>
      <vt:lpstr>Pillar 2: generic key messages </vt:lpstr>
      <vt:lpstr>Pillar 5  generic key messages Economic justice is a component of social justice and welfare economics. It is a set of moral and ethical principles for building economic institutions and systems</vt:lpstr>
      <vt:lpstr>Social Media Campaign </vt:lpstr>
      <vt:lpstr>Build up activity 2 and 3</vt:lpstr>
      <vt:lpstr>Build up activity 3 and 4</vt:lpstr>
      <vt:lpstr>During 16 days Campaign proposed comms activities </vt:lpstr>
      <vt:lpstr>Post 16 days  Proposed Comms Activities</vt:lpstr>
      <vt:lpstr>THANK YOU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Mmabatho Ramompi</cp:lastModifiedBy>
  <cp:revision>187</cp:revision>
  <dcterms:created xsi:type="dcterms:W3CDTF">2019-07-17T13:26:29Z</dcterms:created>
  <dcterms:modified xsi:type="dcterms:W3CDTF">2020-11-23T18:06:17Z</dcterms:modified>
</cp:coreProperties>
</file>